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5" r:id="rId2"/>
    <p:sldId id="259" r:id="rId3"/>
    <p:sldId id="331" r:id="rId4"/>
    <p:sldId id="333" r:id="rId5"/>
    <p:sldId id="314" r:id="rId6"/>
    <p:sldId id="335" r:id="rId7"/>
    <p:sldId id="317" r:id="rId8"/>
    <p:sldId id="326" r:id="rId9"/>
    <p:sldId id="304" r:id="rId10"/>
    <p:sldId id="334" r:id="rId11"/>
    <p:sldId id="311" r:id="rId12"/>
    <p:sldId id="322" r:id="rId13"/>
    <p:sldId id="32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8790" autoAdjust="0"/>
  </p:normalViewPr>
  <p:slideViewPr>
    <p:cSldViewPr snapToGrid="0">
      <p:cViewPr varScale="1">
        <p:scale>
          <a:sx n="111" d="100"/>
          <a:sy n="111" d="100"/>
        </p:scale>
        <p:origin x="-1158" y="-84"/>
      </p:cViewPr>
      <p:guideLst>
        <p:guide orient="horz" pos="2160"/>
        <p:guide pos="3081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8C49-A8FB-4B9B-8535-F11389B24504}" type="datetimeFigureOut">
              <a:rPr lang="ko-KR" altLang="en-US" smtClean="0"/>
              <a:pPr/>
              <a:t>2012-07-27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0BD33-F34A-452D-8C01-9CFAE52098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864587">
              <a:defRPr/>
            </a:pPr>
            <a:fld id="{43765D74-7340-4A48-BF95-391DB6651720}" type="slidenum">
              <a:rPr lang="en-US" altLang="en-US" smtClean="0"/>
              <a:pPr defTabSz="864587">
                <a:defRPr/>
              </a:pPr>
              <a:t>1</a:t>
            </a:fld>
            <a:endParaRPr lang="en-US" alt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고객의 편의를 위해 무선 동굴을 이용한 원격 제어 기능도 지원합니다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특히 유선 </a:t>
            </a:r>
            <a:r>
              <a:rPr lang="en-US" altLang="ko-KR" dirty="0" smtClean="0"/>
              <a:t>LAN </a:t>
            </a:r>
            <a:r>
              <a:rPr lang="ko-KR" altLang="en-US" dirty="0" smtClean="0"/>
              <a:t>공사가 필요한 건물에서는 이 기능을 사용하면 설치 비용을 크게 절감할 수 있습니다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453" y="8686365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55" tIns="43279" rIns="86555" bIns="43279" anchor="b"/>
          <a:lstStyle/>
          <a:p>
            <a:pPr algn="r" defTabSz="864587" eaLnBrk="0" latinLnBrk="0" hangingPunct="0"/>
            <a:fld id="{72EB4CFA-E02E-490E-8A04-407E51FDC7D6}" type="slidenum">
              <a:rPr lang="en-US" altLang="en-US" sz="1100">
                <a:latin typeface="Times New Roman" pitchFamily="18" charset="0"/>
              </a:rPr>
              <a:pPr algn="r" defTabSz="864587" eaLnBrk="0" latinLnBrk="0" hangingPunct="0"/>
              <a:t>2</a:t>
            </a:fld>
            <a:endParaRPr lang="en-US" altLang="en-US" sz="11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915"/>
            <a:ext cx="5032190" cy="4112899"/>
          </a:xfrm>
          <a:noFill/>
          <a:ln/>
        </p:spPr>
        <p:txBody>
          <a:bodyPr lIns="89385" tIns="44692" rIns="89385" bIns="44692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내장형 미디어 플레이</a:t>
            </a:r>
            <a:endParaRPr lang="en-US" altLang="ko-KR" dirty="0" smtClean="0"/>
          </a:p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제품을 구입했다면</a:t>
            </a:r>
            <a:r>
              <a:rPr lang="en-US" altLang="ko-KR" dirty="0" smtClean="0"/>
              <a:t>, PC</a:t>
            </a:r>
            <a:r>
              <a:rPr lang="ko-KR" altLang="en-US" dirty="0" smtClean="0"/>
              <a:t>를 구입했다고 할 수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내장형 미디어 플레이어와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로 약 </a:t>
            </a:r>
            <a:r>
              <a:rPr lang="en-US" altLang="ko-KR" dirty="0" smtClean="0"/>
              <a:t>25%</a:t>
            </a:r>
            <a:r>
              <a:rPr lang="ko-KR" altLang="en-US" baseline="0" dirty="0" smtClean="0"/>
              <a:t>의 비용을 절감할 수 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추가적인 장비나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없이 비디오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플레쉬</a:t>
            </a:r>
            <a:r>
              <a:rPr lang="en-US" altLang="ko-KR" dirty="0" smtClean="0"/>
              <a:t>, PPT, </a:t>
            </a:r>
            <a:r>
              <a:rPr lang="ko-KR" altLang="en-US" dirty="0" smtClean="0"/>
              <a:t>이미지 파일을 재생할 수가 있으며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로컬이나 서버를 통해 운영이 가능한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를 제공합니다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가 제공하는 운영 </a:t>
            </a:r>
            <a:r>
              <a:rPr lang="en-US" altLang="ko-KR" dirty="0" smtClean="0"/>
              <a:t>S/W</a:t>
            </a:r>
            <a:r>
              <a:rPr lang="ko-KR" altLang="en-US" dirty="0" smtClean="0"/>
              <a:t>인 </a:t>
            </a:r>
            <a:r>
              <a:rPr lang="en-US" altLang="ko-KR" dirty="0" err="1" smtClean="0"/>
              <a:t>magicinfo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lite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UI</a:t>
            </a:r>
            <a:r>
              <a:rPr lang="ko-KR" altLang="en-US" baseline="0" dirty="0" smtClean="0"/>
              <a:t>는 단순하고 직관적입니다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삼성 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제품 두께가 </a:t>
            </a:r>
            <a:r>
              <a:rPr lang="en-US" altLang="ko-KR" dirty="0" smtClean="0"/>
              <a:t>29.9mm </a:t>
            </a:r>
            <a:r>
              <a:rPr lang="ko-KR" altLang="en-US" dirty="0" smtClean="0"/>
              <a:t>로 얇기 때문에 </a:t>
            </a:r>
            <a:r>
              <a:rPr lang="ko-KR" altLang="en-US" dirty="0" err="1" smtClean="0"/>
              <a:t>설치시</a:t>
            </a:r>
            <a:r>
              <a:rPr lang="ko-KR" altLang="en-US" dirty="0" smtClean="0"/>
              <a:t> 공사비가 적게 듭니다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기존 제품은 제품 두께로 인해 </a:t>
            </a:r>
            <a:r>
              <a:rPr lang="ko-KR" altLang="en-US" dirty="0" err="1" smtClean="0"/>
              <a:t>벽파기</a:t>
            </a:r>
            <a:r>
              <a:rPr lang="ko-KR" altLang="en-US" dirty="0" smtClean="0"/>
              <a:t> 공사를 해야 했지만 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 필요가 없습니다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dirty="0" smtClean="0"/>
              <a:t>삼성</a:t>
            </a:r>
            <a:r>
              <a:rPr lang="en-US" altLang="ko-KR" dirty="0" smtClean="0"/>
              <a:t>LED </a:t>
            </a:r>
            <a:r>
              <a:rPr lang="ko-KR" altLang="en-US" dirty="0" smtClean="0"/>
              <a:t>제품은</a:t>
            </a:r>
            <a:r>
              <a:rPr lang="ko-KR" altLang="en-US" baseline="0" dirty="0" smtClean="0"/>
              <a:t> 가볍기 때문에 설치 및 유지관리 비용이 절감됩니다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비용 계산</a:t>
            </a:r>
            <a:endParaRPr lang="en-US" altLang="ko-KR" baseline="0" dirty="0" smtClean="0"/>
          </a:p>
          <a:p>
            <a:r>
              <a:rPr lang="en-US" altLang="ko-KR" baseline="0" dirty="0" smtClean="0"/>
              <a:t> - </a:t>
            </a:r>
            <a:r>
              <a:rPr lang="ko-KR" altLang="en-US" baseline="0" dirty="0" smtClean="0"/>
              <a:t>가정 </a:t>
            </a:r>
            <a:r>
              <a:rPr lang="en-US" altLang="ko-KR" baseline="0" dirty="0" smtClean="0"/>
              <a:t>: 1</a:t>
            </a:r>
            <a:r>
              <a:rPr lang="ko-KR" altLang="en-US" baseline="0" dirty="0" smtClean="0"/>
              <a:t>인당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달러 인건비</a:t>
            </a:r>
            <a:r>
              <a:rPr lang="en-US" altLang="ko-KR" baseline="0" dirty="0" smtClean="0"/>
              <a:t>, 6</a:t>
            </a:r>
            <a:r>
              <a:rPr lang="ko-KR" altLang="en-US" baseline="0" dirty="0" smtClean="0"/>
              <a:t>개월에 한번씩 보수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</a:t>
            </a:r>
            <a:endParaRPr lang="ko-KR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발열량이 적기 때문에 전기료를 절반으로 절감할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또한 발열량이 </a:t>
            </a:r>
            <a:r>
              <a:rPr lang="ko-KR" altLang="en-US" dirty="0" err="1" smtClean="0"/>
              <a:t>적기때문에</a:t>
            </a:r>
            <a:r>
              <a:rPr lang="ko-KR" altLang="en-US" dirty="0" smtClean="0"/>
              <a:t> 제품이 설치된 방에 룸 에어컨디셔닝 비용을 절감할 수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통계에 따르면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도를 낮추는 데 약 </a:t>
            </a:r>
            <a:r>
              <a:rPr lang="en-US" altLang="ko-KR" dirty="0" smtClean="0"/>
              <a:t>7%</a:t>
            </a:r>
            <a:r>
              <a:rPr lang="ko-KR" altLang="en-US" dirty="0" smtClean="0"/>
              <a:t>의 전력이 더 필요함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4AD-5207-4825-8C64-AB5B58CD3C5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52"/>
          <p:cNvSpPr>
            <a:spLocks noChangeArrowheads="1"/>
          </p:cNvSpPr>
          <p:nvPr/>
        </p:nvSpPr>
        <p:spPr bwMode="auto">
          <a:xfrm>
            <a:off x="4212167" y="2034014"/>
            <a:ext cx="4931833" cy="173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5" name="Line 1158"/>
          <p:cNvSpPr>
            <a:spLocks noChangeShapeType="1"/>
          </p:cNvSpPr>
          <p:nvPr/>
        </p:nvSpPr>
        <p:spPr bwMode="auto">
          <a:xfrm flipH="1">
            <a:off x="0" y="3805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339971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76751" y="3946950"/>
            <a:ext cx="3923392" cy="78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altLang="en-US"/>
              <a:t>First Draft</a:t>
            </a:r>
          </a:p>
        </p:txBody>
      </p:sp>
      <p:sp>
        <p:nvSpPr>
          <p:cNvPr id="340097" name="Rectangle 1153"/>
          <p:cNvSpPr>
            <a:spLocks noGrp="1" noChangeArrowheads="1"/>
          </p:cNvSpPr>
          <p:nvPr>
            <p:ph type="ctrTitle"/>
          </p:nvPr>
        </p:nvSpPr>
        <p:spPr bwMode="auto">
          <a:xfrm>
            <a:off x="4469191" y="2480100"/>
            <a:ext cx="392339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Interim Template Draft</a:t>
            </a:r>
          </a:p>
        </p:txBody>
      </p:sp>
      <p:pic>
        <p:nvPicPr>
          <p:cNvPr id="31746" name="Picture 2" descr="http://dish.upnl.org/data/samsung_log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0685" y="6061654"/>
            <a:ext cx="1415059" cy="49262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5" y="1600201"/>
            <a:ext cx="823081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8EA2-B495-48AF-8DDC-B62185DE9CD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EF87053-8573-49FF-8069-D5B6AC834CD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274639"/>
            <a:ext cx="205770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274639"/>
            <a:ext cx="602796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E014-48BC-46A5-92DC-B8EF25D09DE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5271EEA-0423-4620-9EFC-F18569FA965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16400" y="6702475"/>
            <a:ext cx="709613" cy="14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1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/ 38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제목 개체 틀 3"/>
          <p:cNvSpPr>
            <a:spLocks noGrp="1"/>
          </p:cNvSpPr>
          <p:nvPr>
            <p:ph type="title"/>
          </p:nvPr>
        </p:nvSpPr>
        <p:spPr>
          <a:xfrm>
            <a:off x="257175" y="255588"/>
            <a:ext cx="8229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25925" y="6689124"/>
            <a:ext cx="709613" cy="166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083C82C-1CAC-48ED-9254-278FD76E1F01}" type="slidenum">
              <a:rPr lang="ko-KR" altLang="en-US" sz="1000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ko-KR" altLang="en-US" smtClean="0">
                <a:solidFill>
                  <a:prstClr val="black"/>
                </a:solidFill>
              </a:rPr>
              <a:t> </a:t>
            </a:r>
            <a:r>
              <a:rPr lang="en-US" altLang="ko-KR" smtClean="0">
                <a:solidFill>
                  <a:prstClr val="black"/>
                </a:solidFill>
              </a:rPr>
              <a:t>/ 20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05944" y="258162"/>
            <a:ext cx="6746788" cy="562074"/>
          </a:xfrm>
          <a:prstGeom prst="rect">
            <a:avLst/>
          </a:prstGeom>
        </p:spPr>
        <p:txBody>
          <a:bodyPr/>
          <a:lstStyle>
            <a:lvl1pPr algn="l">
              <a:defRPr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2"/>
          <p:cNvSpPr>
            <a:spLocks noChangeShapeType="1"/>
          </p:cNvSpPr>
          <p:nvPr/>
        </p:nvSpPr>
        <p:spPr bwMode="auto">
          <a:xfrm rot="16200000">
            <a:off x="4568221" y="-3435426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09" y="1600201"/>
            <a:ext cx="823081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92774" y="6638925"/>
            <a:ext cx="1905000" cy="222250"/>
          </a:xfrm>
          <a:prstGeom prst="rect">
            <a:avLst/>
          </a:prstGeom>
        </p:spPr>
        <p:txBody>
          <a:bodyPr/>
          <a:lstStyle>
            <a:lvl1pPr>
              <a:defRPr sz="700"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29D43C31-6A79-4BD5-A3B5-BC30CF81CDE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901"/>
            <a:ext cx="777270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713"/>
            <a:ext cx="777270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F031-1679-4100-A9C1-F10E163AB92F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A208540-A22F-4BA4-817A-12B1832409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6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600201"/>
            <a:ext cx="404283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18C7-1DF3-4F36-8288-0D7C36D09553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9F056B0-FC08-409F-B4C2-78C6B798A0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5113"/>
            <a:ext cx="40413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875"/>
            <a:ext cx="40413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5113"/>
            <a:ext cx="40428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875"/>
            <a:ext cx="40428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9E05-9C83-45D7-BAE9-9736616AB5FB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A22C169D-E4C8-47AC-B832-8E53DE8DC8B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9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4638"/>
            <a:ext cx="82308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4E7C-0DE2-4FD3-A3AA-01A4F563C385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81B7926-309F-482C-A652-C0DDE2A7CE5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5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3C253-4332-4F4E-81E3-964B361F2D8C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D6FE5B7-A543-46CB-82EF-F768814418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4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3050"/>
            <a:ext cx="300869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5101"/>
            <a:ext cx="300869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517-ADF3-40BF-93B7-B146F0F49574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6D6A08CD-1FDC-4D59-9785-77C41E7C6A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0600"/>
            <a:ext cx="54867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2775"/>
            <a:ext cx="548670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7338"/>
            <a:ext cx="548670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53786" y="6731000"/>
            <a:ext cx="1905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0C1A-31C3-4ECE-A641-0821337FFBF1}" type="datetime1">
              <a:rPr lang="ko-KR" altLang="en-US"/>
              <a:pPr>
                <a:defRPr/>
              </a:pPr>
              <a:t>2012-07-27</a:t>
            </a:fld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92774" y="6651625"/>
            <a:ext cx="1905000" cy="222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4B050E8C-93BB-4E66-A9DD-50B0DDFB480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</a:t>
            </a:r>
          </a:p>
        </p:txBody>
      </p:sp>
      <p:sp>
        <p:nvSpPr>
          <p:cNvPr id="7" name="Line 92"/>
          <p:cNvSpPr>
            <a:spLocks noChangeShapeType="1"/>
          </p:cNvSpPr>
          <p:nvPr userDrawn="1"/>
        </p:nvSpPr>
        <p:spPr bwMode="auto">
          <a:xfrm rot="-5400000">
            <a:off x="4568221" y="2444675"/>
            <a:ext cx="0" cy="841072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anchor="ctr"/>
          <a:lstStyle/>
          <a:p>
            <a:pPr latinLnBrk="0">
              <a:defRPr/>
            </a:pPr>
            <a:endParaRPr kumimoji="0" lang="en-US">
              <a:ea typeface="+mn-ea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76.pn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27.png"/><Relationship Id="rId1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6" y="2166550"/>
            <a:ext cx="3633700" cy="2693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16276" y="3971766"/>
            <a:ext cx="4101797" cy="986040"/>
          </a:xfrm>
          <a:noFill/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Pre Sales Support part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Display Marketing Team</a:t>
            </a:r>
          </a:p>
          <a:p>
            <a:pPr eaLnBrk="1" hangingPunct="1"/>
            <a:r>
              <a:rPr lang="en-US" altLang="ko-KR" dirty="0" smtClean="0">
                <a:ea typeface="굴림" pitchFamily="50" charset="-127"/>
              </a:rPr>
              <a:t>Samsung Electronics HQ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73236" y="2279495"/>
            <a:ext cx="4922982" cy="1143000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ko-KR" sz="2400" dirty="0" smtClean="0">
                <a:ea typeface="굴림" pitchFamily="50" charset="-127"/>
              </a:rPr>
              <a:t>Samsung LFD solution proposal</a:t>
            </a:r>
            <a:br>
              <a:rPr lang="en-US" altLang="ko-KR" sz="2400" dirty="0" smtClean="0">
                <a:ea typeface="굴림" pitchFamily="50" charset="-127"/>
              </a:rPr>
            </a:br>
            <a:r>
              <a:rPr lang="en-US" altLang="ko-KR" sz="2400" dirty="0" smtClean="0">
                <a:ea typeface="굴림" pitchFamily="50" charset="-127"/>
              </a:rPr>
              <a:t>Banks</a:t>
            </a:r>
            <a:br>
              <a:rPr lang="en-US" altLang="ko-KR" sz="2400" dirty="0" smtClean="0">
                <a:ea typeface="굴림" pitchFamily="50" charset="-127"/>
              </a:rPr>
            </a:br>
            <a:endParaRPr lang="en-US" altLang="ko-KR" sz="1800" dirty="0" smtClean="0">
              <a:ea typeface="굴림" pitchFamily="50" charset="-127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945" y="6513631"/>
            <a:ext cx="3981104" cy="2562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[Ver. 1.0]  Last update : 03 Jul, 2012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06162" y="4613194"/>
            <a:ext cx="2232454" cy="19770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9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[First National Bank </a:t>
            </a:r>
            <a:r>
              <a:rPr lang="en-US" altLang="ko-KR" sz="900" b="1" kern="0" dirty="0" smtClean="0">
                <a:solidFill>
                  <a:schemeClr val="bg1"/>
                </a:solidFill>
                <a:ea typeface="굴림" pitchFamily="50" charset="-127"/>
              </a:rPr>
              <a:t>, South Africa</a:t>
            </a:r>
            <a:r>
              <a:rPr kumimoji="0" lang="en-US" altLang="ko-KR" sz="900" b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]</a:t>
            </a:r>
            <a:endParaRPr kumimoji="0" lang="en-US" altLang="ko-KR" sz="900" b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1026" name="Picture 2" descr="C:\Users\adriant\Desktop\DECK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376" y="195396"/>
            <a:ext cx="1190625" cy="89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3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17" y="1284108"/>
            <a:ext cx="4392143" cy="2744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867" y="4604951"/>
            <a:ext cx="2015079" cy="142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555" y="4580238"/>
            <a:ext cx="2117409" cy="149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1943989"/>
            <a:ext cx="2011680" cy="14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Surface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28526" y="4025381"/>
            <a:ext cx="29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Red MR KTV</a:t>
            </a:r>
            <a:r>
              <a:rPr lang="en-US" altLang="ko-KR" sz="1200" dirty="0" smtClean="0">
                <a:ea typeface="맑은 고딕" pitchFamily="50" charset="-127"/>
                <a:cs typeface="Tahoma" pitchFamily="34" charset="0"/>
              </a:rPr>
              <a:t>, Hong Kong]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2422" y="6127336"/>
            <a:ext cx="243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First National Bank, South Africa]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49675" y="6123837"/>
            <a:ext cx="2130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ABSA Bank, South Africa]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19278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SUR40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Provide a new experience for customers in your branch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75904" y="2168128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40” SUR40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Max.52 multi touch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Object recognition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6936105" y="3347650"/>
            <a:ext cx="2131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50 points of contact simultaneously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Interact with people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348418" y="4666818"/>
            <a:ext cx="1950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Optical tag recognition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912528" y="5736765"/>
            <a:ext cx="2231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Exclusive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PixelSense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™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Integrated Sensors and IR LEDs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9547" y="3314699"/>
            <a:ext cx="1518453" cy="104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18"/>
          <p:cNvGrpSpPr/>
          <p:nvPr/>
        </p:nvGrpSpPr>
        <p:grpSpPr>
          <a:xfrm>
            <a:off x="6992150" y="4358640"/>
            <a:ext cx="1689198" cy="1169609"/>
            <a:chOff x="4996596" y="2847052"/>
            <a:chExt cx="3578968" cy="263799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20" name="그림 19" descr="tag33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357429">
              <a:off x="7734514" y="4632472"/>
              <a:ext cx="841050" cy="852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1" name="그림 31" descr="tag1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 rot="1195817">
              <a:off x="4996596" y="4128785"/>
              <a:ext cx="2365284" cy="1295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22" name="그림 34" descr="surface2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6306692" y="2847052"/>
              <a:ext cx="2040096" cy="1269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8" name="그룹 22"/>
          <p:cNvGrpSpPr/>
          <p:nvPr/>
        </p:nvGrpSpPr>
        <p:grpSpPr>
          <a:xfrm>
            <a:off x="5311140" y="5486400"/>
            <a:ext cx="1562100" cy="966578"/>
            <a:chOff x="2828261" y="1911458"/>
            <a:chExt cx="5129013" cy="3810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211" y="1911458"/>
              <a:ext cx="4945063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30"/>
            <p:cNvCxnSpPr/>
            <p:nvPr/>
          </p:nvCxnSpPr>
          <p:spPr>
            <a:xfrm flipH="1">
              <a:off x="2828261" y="2514594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3"/>
            <p:cNvCxnSpPr/>
            <p:nvPr/>
          </p:nvCxnSpPr>
          <p:spPr>
            <a:xfrm flipH="1">
              <a:off x="2828261" y="3150777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4"/>
            <p:cNvCxnSpPr/>
            <p:nvPr/>
          </p:nvCxnSpPr>
          <p:spPr>
            <a:xfrm flipH="1">
              <a:off x="2828261" y="3786960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5"/>
            <p:cNvCxnSpPr/>
            <p:nvPr/>
          </p:nvCxnSpPr>
          <p:spPr>
            <a:xfrm flipH="1">
              <a:off x="2828261" y="4423143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6"/>
            <p:cNvCxnSpPr/>
            <p:nvPr/>
          </p:nvCxnSpPr>
          <p:spPr>
            <a:xfrm flipH="1">
              <a:off x="2828261" y="5059325"/>
              <a:ext cx="839972" cy="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2305195"/>
            <a:ext cx="5944810" cy="21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Value of Samsung LFD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1. Magic Info Software</a:t>
            </a:r>
          </a:p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2</a:t>
            </a:r>
            <a:r>
              <a:rPr kumimoji="0" lang="en-US" altLang="ko-KR" sz="2400" b="1" dirty="0" smtClean="0"/>
              <a:t>. LED Solution</a:t>
            </a:r>
          </a:p>
          <a:p>
            <a:pPr algn="ctr" latinLnBrk="0">
              <a:spcBef>
                <a:spcPct val="50000"/>
              </a:spcBef>
            </a:pPr>
            <a:r>
              <a:rPr kumimoji="0" lang="en-US" altLang="ko-KR" sz="2400" b="1" dirty="0" smtClean="0"/>
              <a:t>3. </a:t>
            </a:r>
            <a:r>
              <a:rPr lang="en-US" altLang="ko-KR" sz="2400" b="1" dirty="0" smtClean="0"/>
              <a:t>Window display</a:t>
            </a:r>
            <a:r>
              <a:rPr kumimoji="0" lang="en-US" altLang="ko-KR" sz="2400" b="1" dirty="0" smtClean="0"/>
              <a:t>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12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71472" y="2765245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1472" y="764981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2738"/>
            <a:ext cx="2000264" cy="5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47738" y="1285860"/>
            <a:ext cx="1338246" cy="4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5" tIns="45678" rIns="91355" bIns="45678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ko-KR" sz="2000" dirty="0" smtClean="0">
                <a:solidFill>
                  <a:schemeClr val="bg1"/>
                </a:solidFill>
                <a:latin typeface="Samsung Imagination Modern" pitchFamily="50" charset="0"/>
                <a:ea typeface="굴림체" pitchFamily="49" charset="-127"/>
              </a:rPr>
              <a:t>Videowall2</a:t>
            </a:r>
            <a:endParaRPr lang="en-GB" altLang="ko-KR" sz="1600" dirty="0">
              <a:solidFill>
                <a:schemeClr val="bg1"/>
              </a:solidFill>
              <a:latin typeface="Samsung Imagination Modern" pitchFamily="50" charset="0"/>
              <a:ea typeface="굴림체" pitchFamily="49" charset="-127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0981" y="848843"/>
            <a:ext cx="1918069" cy="17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그룹 35"/>
          <p:cNvGrpSpPr/>
          <p:nvPr/>
        </p:nvGrpSpPr>
        <p:grpSpPr>
          <a:xfrm>
            <a:off x="7121348" y="3155963"/>
            <a:ext cx="1451918" cy="1214446"/>
            <a:chOff x="6936790" y="3172741"/>
            <a:chExt cx="1451918" cy="1214446"/>
          </a:xfrm>
        </p:grpSpPr>
        <p:grpSp>
          <p:nvGrpSpPr>
            <p:cNvPr id="26" name="그룹 12"/>
            <p:cNvGrpSpPr/>
            <p:nvPr/>
          </p:nvGrpSpPr>
          <p:grpSpPr>
            <a:xfrm>
              <a:off x="7520299" y="3172741"/>
              <a:ext cx="868409" cy="1214446"/>
              <a:chOff x="6143636" y="2285992"/>
              <a:chExt cx="3000364" cy="4429156"/>
            </a:xfrm>
          </p:grpSpPr>
          <p:pic>
            <p:nvPicPr>
              <p:cNvPr id="29" name="Picture 6" descr="http://www.smartapps.co.kr/data/file/B41/3547091057_LfTNo0FJ_galaxy-tab-off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3636" y="2285992"/>
                <a:ext cx="3000364" cy="4429156"/>
              </a:xfrm>
              <a:prstGeom prst="rect">
                <a:avLst/>
              </a:prstGeom>
              <a:noFill/>
            </p:spPr>
          </p:pic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500826" y="2714620"/>
                <a:ext cx="2143140" cy="357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4" descr="http://www.dtalker.net/file/news/201012/66_001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36790" y="3476353"/>
              <a:ext cx="475562" cy="763926"/>
            </a:xfrm>
            <a:prstGeom prst="rect">
              <a:avLst/>
            </a:prstGeom>
            <a:noFill/>
          </p:spPr>
        </p:pic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987526" y="3597797"/>
              <a:ext cx="377033" cy="55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그룹 30"/>
          <p:cNvGrpSpPr/>
          <p:nvPr/>
        </p:nvGrpSpPr>
        <p:grpSpPr>
          <a:xfrm>
            <a:off x="714348" y="928670"/>
            <a:ext cx="2000264" cy="576273"/>
            <a:chOff x="714348" y="1928802"/>
            <a:chExt cx="2000264" cy="576273"/>
          </a:xfrm>
        </p:grpSpPr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4348" y="1959548"/>
              <a:ext cx="2000264" cy="54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74067" y="1983614"/>
              <a:ext cx="1174969" cy="159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857356" y="1928802"/>
              <a:ext cx="857256" cy="26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355" tIns="45678" rIns="91355" bIns="45678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GB" altLang="ko-KR" sz="1100" i="1" dirty="0" smtClean="0">
                  <a:solidFill>
                    <a:schemeClr val="bg1"/>
                  </a:solidFill>
                  <a:latin typeface="Samsung Imagination Condensed" pitchFamily="50" charset="0"/>
                  <a:ea typeface="굴림체" pitchFamily="49" charset="-127"/>
                </a:rPr>
                <a:t>Videowall2</a:t>
              </a:r>
              <a:endParaRPr lang="en-GB" altLang="ko-KR" sz="1100" i="1" dirty="0">
                <a:solidFill>
                  <a:schemeClr val="bg1"/>
                </a:solidFill>
                <a:latin typeface="Samsung Imagination Condensed" pitchFamily="50" charset="0"/>
                <a:ea typeface="굴림체" pitchFamily="49" charset="-127"/>
              </a:endParaRPr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Magicinfo</a:t>
            </a: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software solutions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5786" y="4857747"/>
            <a:ext cx="2064241" cy="42862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grpSp>
        <p:nvGrpSpPr>
          <p:cNvPr id="7" name="그룹 36"/>
          <p:cNvGrpSpPr/>
          <p:nvPr/>
        </p:nvGrpSpPr>
        <p:grpSpPr>
          <a:xfrm>
            <a:off x="6259554" y="5047999"/>
            <a:ext cx="2241536" cy="1285884"/>
            <a:chOff x="5677841" y="4745154"/>
            <a:chExt cx="1552256" cy="85736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677841" y="4745154"/>
              <a:ext cx="883960" cy="849749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pic>
          <p:nvPicPr>
            <p:cNvPr id="12" name="Picture 60" descr="icon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669653" y="4749083"/>
              <a:ext cx="560444" cy="463444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  <p:pic>
          <p:nvPicPr>
            <p:cNvPr id="13" name="Picture 33" descr="web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685275" y="5187982"/>
              <a:ext cx="398996" cy="414541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330596" y="4989152"/>
            <a:ext cx="2187517" cy="140355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pic>
        <p:nvPicPr>
          <p:cNvPr id="9" name="Picture 4" descr="D:\LFD\0.후리세일즈\2.LFD제안서\ME제안서\사진\2011-05-04_16-43-33_4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663626">
            <a:off x="5216651" y="5473418"/>
            <a:ext cx="1374245" cy="435019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sp>
        <p:nvSpPr>
          <p:cNvPr id="10" name="모서리가 둥근 직사각형 9"/>
          <p:cNvSpPr/>
          <p:nvPr/>
        </p:nvSpPr>
        <p:spPr>
          <a:xfrm>
            <a:off x="571472" y="4765509"/>
            <a:ext cx="8170890" cy="1928826"/>
          </a:xfrm>
          <a:prstGeom prst="roundRect">
            <a:avLst>
              <a:gd name="adj" fmla="val 11025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09659" y="2924242"/>
            <a:ext cx="3334187" cy="164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583241" y="5401176"/>
            <a:ext cx="2612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Simple and intuitive user interface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Local scheduling on OSD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USB auto play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4518" y="3462556"/>
            <a:ext cx="283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Real time data &amp; content management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Creative authoring tool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Mobile server control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07740" y="1549866"/>
            <a:ext cx="283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Up to 250 video wall display</a:t>
            </a:r>
          </a:p>
          <a:p>
            <a:pPr algn="ctr"/>
            <a:r>
              <a:rPr lang="en-US" altLang="ko-KR" sz="1200" dirty="0" smtClean="0"/>
              <a:t>Compile and edit scenes instantly</a:t>
            </a:r>
          </a:p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Irregular type video wall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525361" y="939566"/>
            <a:ext cx="3131259" cy="158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99595" y="2965154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400" b="1" dirty="0" smtClean="0"/>
              <a:t>Value of LED Solution</a:t>
            </a:r>
            <a:endParaRPr kumimoji="0" lang="en-US" altLang="ko-KR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3314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:\LFD\3.사진\2.PVI_기능사진\2010LFD\LFD_100628_feature_sub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9712" y="2128107"/>
            <a:ext cx="3584846" cy="2048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Internal CPU, memory and storage inside</a:t>
            </a:r>
          </a:p>
        </p:txBody>
      </p:sp>
      <p:grpSp>
        <p:nvGrpSpPr>
          <p:cNvPr id="4" name="그룹 13"/>
          <p:cNvGrpSpPr/>
          <p:nvPr/>
        </p:nvGrpSpPr>
        <p:grpSpPr>
          <a:xfrm>
            <a:off x="576653" y="2110165"/>
            <a:ext cx="5832389" cy="2906949"/>
            <a:chOff x="1573428" y="1797136"/>
            <a:chExt cx="5832389" cy="2906949"/>
          </a:xfrm>
        </p:grpSpPr>
        <p:sp>
          <p:nvSpPr>
            <p:cNvPr id="6" name="TextBox 5"/>
            <p:cNvSpPr txBox="1"/>
            <p:nvPr/>
          </p:nvSpPr>
          <p:spPr>
            <a:xfrm>
              <a:off x="1573428" y="3435192"/>
              <a:ext cx="1897953" cy="369308"/>
            </a:xfrm>
            <a:prstGeom prst="rect">
              <a:avLst/>
            </a:prstGeom>
            <a:noFill/>
          </p:spPr>
          <p:txBody>
            <a:bodyPr wrap="square" lIns="91416" tIns="45708" rIns="91416" bIns="45708" rtlCol="0">
              <a:spAutoFit/>
            </a:bodyPr>
            <a:lstStyle/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25% cost down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952368" y="1797136"/>
              <a:ext cx="2586681" cy="12000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Conventional display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 + PC</a:t>
              </a:r>
            </a:p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+ S/W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100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아래쪽 화살표 8"/>
            <p:cNvSpPr/>
            <p:nvPr/>
          </p:nvSpPr>
          <p:spPr>
            <a:xfrm>
              <a:off x="3450952" y="2997198"/>
              <a:ext cx="250066" cy="1282322"/>
            </a:xfrm>
            <a:prstGeom prst="down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alpha val="1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452264" y="3970648"/>
              <a:ext cx="2953553" cy="733437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ko-KR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itchFamily="34" charset="0"/>
                </a:rPr>
                <a:t>Samsung LED display</a:t>
              </a:r>
            </a:p>
            <a:p>
              <a:pPr algn="ctr"/>
              <a:r>
                <a:rPr lang="en-US" altLang="ko-KR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75</a:t>
              </a:r>
              <a:endParaRPr lang="ko-KR" alt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1878224" y="4292561"/>
              <a:ext cx="2590330" cy="0"/>
            </a:xfrm>
            <a:prstGeom prst="straightConnector1">
              <a:avLst/>
            </a:prstGeom>
            <a:ln>
              <a:prstDash val="sys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6108" y="5486238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Optimized Light usage operating system based Samsung SOC 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2037" y="274638"/>
            <a:ext cx="8230810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 media player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Player &amp; S/W inside in Samsung LED display </a:t>
            </a:r>
          </a:p>
        </p:txBody>
      </p:sp>
      <p:grpSp>
        <p:nvGrpSpPr>
          <p:cNvPr id="3" name="그룹 21"/>
          <p:cNvGrpSpPr/>
          <p:nvPr/>
        </p:nvGrpSpPr>
        <p:grpSpPr>
          <a:xfrm>
            <a:off x="650378" y="3153092"/>
            <a:ext cx="3523226" cy="1913746"/>
            <a:chOff x="666853" y="2700003"/>
            <a:chExt cx="3523226" cy="1913746"/>
          </a:xfrm>
        </p:grpSpPr>
        <p:pic>
          <p:nvPicPr>
            <p:cNvPr id="14" name="Picture 2" descr="D:\디스플레이전략마케팅_업무(from20101215)\Project\2011\LCM\제품자료\수정\nnb_0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396921" y="2796543"/>
              <a:ext cx="2047849" cy="1717791"/>
            </a:xfrm>
            <a:prstGeom prst="rect">
              <a:avLst/>
            </a:prstGeom>
            <a:noFill/>
          </p:spPr>
        </p:pic>
        <p:pic>
          <p:nvPicPr>
            <p:cNvPr id="15" name="그림 14" descr="Office-Icons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52753" y="4081974"/>
              <a:ext cx="611167" cy="531775"/>
            </a:xfrm>
            <a:prstGeom prst="rect">
              <a:avLst/>
            </a:prstGeom>
          </p:spPr>
        </p:pic>
        <p:pic>
          <p:nvPicPr>
            <p:cNvPr id="16" name="그림 15" descr="File%20Video%20Clip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441497" y="2714095"/>
              <a:ext cx="748582" cy="573135"/>
            </a:xfrm>
            <a:prstGeom prst="rect">
              <a:avLst/>
            </a:prstGeom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05548" y="2700003"/>
              <a:ext cx="580504" cy="57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그룹 26"/>
            <p:cNvGrpSpPr/>
            <p:nvPr/>
          </p:nvGrpSpPr>
          <p:grpSpPr>
            <a:xfrm>
              <a:off x="666853" y="3942475"/>
              <a:ext cx="711501" cy="649552"/>
              <a:chOff x="4352262" y="3502790"/>
              <a:chExt cx="698817" cy="698817"/>
            </a:xfrm>
          </p:grpSpPr>
          <p:pic>
            <p:nvPicPr>
              <p:cNvPr id="19" name="Picture 2" descr="D:\LFD\0.후리세일즈\LFD제안서\사진 자료\11223.bmp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352262" y="3502790"/>
                <a:ext cx="698817" cy="698817"/>
              </a:xfrm>
              <a:prstGeom prst="rect">
                <a:avLst/>
              </a:prstGeom>
              <a:noFill/>
            </p:spPr>
          </p:pic>
          <p:sp>
            <p:nvSpPr>
              <p:cNvPr id="20" name="모서리가 둥근 직사각형 19"/>
              <p:cNvSpPr/>
              <p:nvPr/>
            </p:nvSpPr>
            <p:spPr>
              <a:xfrm>
                <a:off x="4430053" y="3782510"/>
                <a:ext cx="590551" cy="213360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8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Image</a:t>
                </a:r>
                <a:endParaRPr lang="ko-KR" altLang="en-US" sz="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3200" y="2149922"/>
            <a:ext cx="428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Without any additional device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. Media contents playing supported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50353" y="3221001"/>
            <a:ext cx="3866423" cy="18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1999" y="2149922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Magicinfo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Lite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S/W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. Provide digital signage user experience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92762" y="3101801"/>
            <a:ext cx="1898419" cy="43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직사각형 17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815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controlling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Simple and intuitive UI only with remote controller</a:t>
            </a:r>
          </a:p>
        </p:txBody>
      </p:sp>
      <p:grpSp>
        <p:nvGrpSpPr>
          <p:cNvPr id="4" name="그룹 36"/>
          <p:cNvGrpSpPr/>
          <p:nvPr/>
        </p:nvGrpSpPr>
        <p:grpSpPr>
          <a:xfrm>
            <a:off x="6093644" y="2981226"/>
            <a:ext cx="2620339" cy="1335606"/>
            <a:chOff x="5677841" y="4745154"/>
            <a:chExt cx="1552256" cy="8573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677841" y="4745154"/>
              <a:ext cx="883960" cy="84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0" descr="icon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669653" y="4749083"/>
              <a:ext cx="560444" cy="46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3" descr="web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685275" y="5187982"/>
              <a:ext cx="398996" cy="41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 descr="D:\LFD\0.후리세일즈\2.LFD제안서\ME제안서\사진\2011-05-04_16-43-33_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366559">
            <a:off x="4056925" y="3588842"/>
            <a:ext cx="1771556" cy="56078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3200" y="1770981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Local S/W management require only remote controller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6048" y="2558363"/>
            <a:ext cx="3691066" cy="23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913" y="5230872"/>
            <a:ext cx="692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Also easily copy media contents from external USB memory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426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 depth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Save about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40%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construction cost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54253" y="5787050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[Conventional]</a:t>
            </a:r>
          </a:p>
        </p:txBody>
      </p:sp>
      <p:sp>
        <p:nvSpPr>
          <p:cNvPr id="79" name="TextBox 30"/>
          <p:cNvSpPr txBox="1">
            <a:spLocks noChangeArrowheads="1"/>
          </p:cNvSpPr>
          <p:nvPr/>
        </p:nvSpPr>
        <p:spPr bwMode="auto">
          <a:xfrm>
            <a:off x="2463139" y="5765426"/>
            <a:ext cx="2579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[LED]</a:t>
            </a:r>
          </a:p>
        </p:txBody>
      </p:sp>
      <p:sp>
        <p:nvSpPr>
          <p:cNvPr id="82" name="위쪽 화살표 81"/>
          <p:cNvSpPr/>
          <p:nvPr/>
        </p:nvSpPr>
        <p:spPr>
          <a:xfrm rot="5400000">
            <a:off x="2235822" y="3140928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107"/>
          <p:cNvGrpSpPr/>
          <p:nvPr/>
        </p:nvGrpSpPr>
        <p:grpSpPr>
          <a:xfrm>
            <a:off x="700064" y="1728788"/>
            <a:ext cx="1650343" cy="3767137"/>
            <a:chOff x="1985939" y="1728788"/>
            <a:chExt cx="1650343" cy="3767137"/>
          </a:xfrm>
        </p:grpSpPr>
        <p:grpSp>
          <p:nvGrpSpPr>
            <p:cNvPr id="4" name="그룹 80"/>
            <p:cNvGrpSpPr/>
            <p:nvPr/>
          </p:nvGrpSpPr>
          <p:grpSpPr>
            <a:xfrm>
              <a:off x="2151063" y="1728788"/>
              <a:ext cx="1096962" cy="3767137"/>
              <a:chOff x="2093913" y="1747838"/>
              <a:chExt cx="1096962" cy="3767137"/>
            </a:xfrm>
          </p:grpSpPr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2466975" y="2176463"/>
                <a:ext cx="719138" cy="714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2462213" y="2247900"/>
                <a:ext cx="85725" cy="2506663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그룹 69"/>
              <p:cNvGrpSpPr/>
              <p:nvPr/>
            </p:nvGrpSpPr>
            <p:grpSpPr>
              <a:xfrm>
                <a:off x="2855913" y="2385219"/>
                <a:ext cx="287337" cy="2087562"/>
                <a:chOff x="2827338" y="2455863"/>
                <a:chExt cx="287337" cy="2087562"/>
              </a:xfrm>
            </p:grpSpPr>
            <p:sp>
              <p:nvSpPr>
                <p:cNvPr id="39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Rectangle 10" descr="밝은 상향 대각선"/>
              <p:cNvSpPr>
                <a:spLocks noChangeArrowheads="1"/>
              </p:cNvSpPr>
              <p:nvPr/>
            </p:nvSpPr>
            <p:spPr bwMode="auto">
              <a:xfrm>
                <a:off x="3114675" y="1747838"/>
                <a:ext cx="71438" cy="431800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ctangle 11" descr="밝은 상향 대각선"/>
              <p:cNvSpPr>
                <a:spLocks noChangeArrowheads="1"/>
              </p:cNvSpPr>
              <p:nvPr/>
            </p:nvSpPr>
            <p:spPr bwMode="auto">
              <a:xfrm>
                <a:off x="3109913" y="4767263"/>
                <a:ext cx="80962" cy="70008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 flipH="1">
                <a:off x="2093913" y="1747838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auto">
              <a:xfrm>
                <a:off x="2598738" y="2174875"/>
                <a:ext cx="490537" cy="71438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2462213" y="4679950"/>
                <a:ext cx="719137" cy="71438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2593975" y="4678363"/>
                <a:ext cx="490538" cy="71437"/>
              </a:xfrm>
              <a:prstGeom prst="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2573338" y="3065463"/>
                <a:ext cx="215900" cy="8636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3" name="직선 화살표 연결선 82"/>
            <p:cNvCxnSpPr/>
            <p:nvPr/>
          </p:nvCxnSpPr>
          <p:spPr>
            <a:xfrm flipV="1">
              <a:off x="1985939" y="4495234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>
            <a:xfrm rot="16200000" flipH="1">
              <a:off x="2707687" y="4469388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flipH="1">
              <a:off x="3214296" y="4503038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rot="16200000" flipH="1">
              <a:off x="3022013" y="4469389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그룹 108"/>
          <p:cNvGrpSpPr/>
          <p:nvPr/>
        </p:nvGrpSpPr>
        <p:grpSpPr>
          <a:xfrm>
            <a:off x="3159782" y="1700213"/>
            <a:ext cx="1412218" cy="3786187"/>
            <a:chOff x="5567339" y="1681163"/>
            <a:chExt cx="1412218" cy="3786187"/>
          </a:xfrm>
        </p:grpSpPr>
        <p:grpSp>
          <p:nvGrpSpPr>
            <p:cNvPr id="8" name="그룹 79"/>
            <p:cNvGrpSpPr/>
            <p:nvPr/>
          </p:nvGrpSpPr>
          <p:grpSpPr>
            <a:xfrm>
              <a:off x="5865813" y="1681163"/>
              <a:ext cx="668337" cy="3786187"/>
              <a:chOff x="5599113" y="1738313"/>
              <a:chExt cx="668337" cy="3786187"/>
            </a:xfrm>
          </p:grpSpPr>
          <p:sp>
            <p:nvSpPr>
              <p:cNvPr id="65" name="Rectangle 12"/>
              <p:cNvSpPr>
                <a:spLocks noChangeArrowheads="1"/>
              </p:cNvSpPr>
              <p:nvPr/>
            </p:nvSpPr>
            <p:spPr bwMode="auto">
              <a:xfrm flipH="1">
                <a:off x="5599113" y="173831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12"/>
              <p:cNvSpPr>
                <a:spLocks noChangeArrowheads="1"/>
              </p:cNvSpPr>
              <p:nvPr/>
            </p:nvSpPr>
            <p:spPr bwMode="auto">
              <a:xfrm flipH="1">
                <a:off x="6113463" y="1757363"/>
                <a:ext cx="68262" cy="3767137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그룹 75"/>
              <p:cNvGrpSpPr/>
              <p:nvPr/>
            </p:nvGrpSpPr>
            <p:grpSpPr>
              <a:xfrm>
                <a:off x="6210300" y="2385219"/>
                <a:ext cx="57150" cy="2087562"/>
                <a:chOff x="2827338" y="2455863"/>
                <a:chExt cx="287337" cy="2087562"/>
              </a:xfrm>
            </p:grpSpPr>
            <p:sp>
              <p:nvSpPr>
                <p:cNvPr id="77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926432" y="3436144"/>
                  <a:ext cx="1944687" cy="142875"/>
                </a:xfrm>
                <a:custGeom>
                  <a:avLst/>
                  <a:gdLst>
                    <a:gd name="G0" fmla="+- 1481 0 0"/>
                    <a:gd name="G1" fmla="+- 21600 0 1481"/>
                    <a:gd name="G2" fmla="*/ 1481 1 2"/>
                    <a:gd name="G3" fmla="+- 21600 0 G2"/>
                    <a:gd name="G4" fmla="+/ 1481 21600 2"/>
                    <a:gd name="G5" fmla="+/ G1 0 2"/>
                    <a:gd name="G6" fmla="*/ 21600 21600 1481"/>
                    <a:gd name="G7" fmla="*/ G6 1 2"/>
                    <a:gd name="G8" fmla="+- 21600 0 G7"/>
                    <a:gd name="G9" fmla="*/ 21600 1 2"/>
                    <a:gd name="G10" fmla="+- 1481 0 G9"/>
                    <a:gd name="G11" fmla="?: G10 G8 0"/>
                    <a:gd name="G12" fmla="?: G10 G7 21600"/>
                    <a:gd name="T0" fmla="*/ 20859 w 21600"/>
                    <a:gd name="T1" fmla="*/ 10800 h 21600"/>
                    <a:gd name="T2" fmla="*/ 10800 w 21600"/>
                    <a:gd name="T3" fmla="*/ 21600 h 21600"/>
                    <a:gd name="T4" fmla="*/ 741 w 21600"/>
                    <a:gd name="T5" fmla="*/ 10800 h 21600"/>
                    <a:gd name="T6" fmla="*/ 10800 w 21600"/>
                    <a:gd name="T7" fmla="*/ 0 h 21600"/>
                    <a:gd name="T8" fmla="*/ 2541 w 21600"/>
                    <a:gd name="T9" fmla="*/ 2541 h 21600"/>
                    <a:gd name="T10" fmla="*/ 19059 w 21600"/>
                    <a:gd name="T11" fmla="*/ 1905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481" y="21600"/>
                      </a:lnTo>
                      <a:lnTo>
                        <a:pt x="2011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Rectangle 9"/>
                <p:cNvSpPr>
                  <a:spLocks noChangeArrowheads="1"/>
                </p:cNvSpPr>
                <p:nvPr/>
              </p:nvSpPr>
              <p:spPr bwMode="auto">
                <a:xfrm>
                  <a:off x="2970213" y="2455863"/>
                  <a:ext cx="144462" cy="208756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01" name="직선 화살표 연결선 100"/>
            <p:cNvCxnSpPr/>
            <p:nvPr/>
          </p:nvCxnSpPr>
          <p:spPr>
            <a:xfrm flipV="1">
              <a:off x="5567339" y="4485709"/>
              <a:ext cx="896998" cy="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 rot="16200000" flipH="1">
              <a:off x="6289087" y="4459863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 flipH="1">
              <a:off x="6557571" y="4493513"/>
              <a:ext cx="421986" cy="17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직선 연결선 103"/>
            <p:cNvCxnSpPr/>
            <p:nvPr/>
          </p:nvCxnSpPr>
          <p:spPr>
            <a:xfrm rot="16200000" flipH="1">
              <a:off x="6365288" y="4459864"/>
              <a:ext cx="3567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10" name="표 109"/>
          <p:cNvGraphicFramePr>
            <a:graphicFrameLocks noGrp="1"/>
          </p:cNvGraphicFramePr>
          <p:nvPr/>
        </p:nvGraphicFramePr>
        <p:xfrm>
          <a:off x="4737428" y="4518261"/>
          <a:ext cx="4209691" cy="1554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669"/>
                <a:gridCol w="1448608"/>
                <a:gridCol w="1065414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Conventional (CCFL)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Construction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Dug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-in 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none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Labor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cost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High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Low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Building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remodeling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Yes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Wall mount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+mn-ea"/>
                          <a:ea typeface="+mn-ea"/>
                        </a:rPr>
                        <a:t>Strong</a:t>
                      </a:r>
                      <a:r>
                        <a:rPr lang="en-US" altLang="ko-KR" sz="1200" b="0" baseline="0" dirty="0" smtClean="0">
                          <a:latin typeface="+mn-ea"/>
                          <a:ea typeface="+mn-ea"/>
                        </a:rPr>
                        <a:t> enough for display weight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Wire</a:t>
                      </a:r>
                      <a:r>
                        <a:rPr lang="en-US" altLang="ko-KR" sz="1200" b="1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 type 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그룹 52"/>
          <p:cNvGrpSpPr/>
          <p:nvPr/>
        </p:nvGrpSpPr>
        <p:grpSpPr>
          <a:xfrm>
            <a:off x="4743451" y="2087106"/>
            <a:ext cx="4009529" cy="1940838"/>
            <a:chOff x="4457895" y="1978715"/>
            <a:chExt cx="3375001" cy="1259415"/>
          </a:xfrm>
        </p:grpSpPr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" name="직선 연결선 115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7332028" y="2230620"/>
              <a:ext cx="500868" cy="219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" name="직선 연결선 11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연결선 119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TextBox 30"/>
            <p:cNvSpPr txBox="1">
              <a:spLocks noChangeArrowheads="1"/>
            </p:cNvSpPr>
            <p:nvPr/>
          </p:nvSpPr>
          <p:spPr bwMode="auto">
            <a:xfrm>
              <a:off x="4457895" y="1978715"/>
              <a:ext cx="1523347" cy="3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</a:t>
              </a:r>
            </a:p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30"/>
          <p:cNvSpPr txBox="1">
            <a:spLocks noChangeArrowheads="1"/>
          </p:cNvSpPr>
          <p:nvPr/>
        </p:nvSpPr>
        <p:spPr bwMode="auto">
          <a:xfrm>
            <a:off x="5415048" y="6476476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</p:txBody>
      </p:sp>
      <p:sp>
        <p:nvSpPr>
          <p:cNvPr id="50" name="직사각형 49"/>
          <p:cNvSpPr/>
          <p:nvPr/>
        </p:nvSpPr>
        <p:spPr bwMode="auto">
          <a:xfrm>
            <a:off x="6182995" y="5288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weight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30"/>
          <p:cNvSpPr txBox="1">
            <a:spLocks noChangeArrowheads="1"/>
          </p:cNvSpPr>
          <p:nvPr/>
        </p:nvSpPr>
        <p:spPr bwMode="auto">
          <a:xfrm>
            <a:off x="159632" y="3931222"/>
            <a:ext cx="482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60% weight to conventional</a:t>
            </a:r>
          </a:p>
        </p:txBody>
      </p:sp>
      <p:graphicFrame>
        <p:nvGraphicFramePr>
          <p:cNvPr id="82" name="표 81"/>
          <p:cNvGraphicFramePr>
            <a:graphicFrameLocks noGrp="1"/>
          </p:cNvGraphicFramePr>
          <p:nvPr/>
        </p:nvGraphicFramePr>
        <p:xfrm>
          <a:off x="4572000" y="4670661"/>
          <a:ext cx="4419600" cy="16459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7375"/>
                <a:gridCol w="1390650"/>
                <a:gridCol w="1171575"/>
              </a:tblGrid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Maintenance</a:t>
                      </a:r>
                      <a:endParaRPr lang="ko-KR" altLang="en-US" sz="1200" b="1" i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Conventiona</a:t>
                      </a:r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 person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years operation (h)**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1.2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$48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$24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0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$4,800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$2,400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" name="TextBox 30"/>
          <p:cNvSpPr txBox="1">
            <a:spLocks noChangeArrowheads="1"/>
          </p:cNvSpPr>
          <p:nvPr/>
        </p:nvSpPr>
        <p:spPr bwMode="auto">
          <a:xfrm>
            <a:off x="5415048" y="6305026"/>
            <a:ext cx="34960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**Assume every 6 months maintenance conducted 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30"/>
          <p:cNvSpPr txBox="1">
            <a:spLocks noChangeArrowheads="1"/>
          </p:cNvSpPr>
          <p:nvPr/>
        </p:nvSpPr>
        <p:spPr bwMode="auto">
          <a:xfrm>
            <a:off x="164754" y="4236802"/>
            <a:ext cx="8847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Up to 32% manpower cost saving for installation &amp; maintenance</a:t>
            </a:r>
          </a:p>
          <a:p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3" name="그룹 52"/>
          <p:cNvGrpSpPr/>
          <p:nvPr/>
        </p:nvGrpSpPr>
        <p:grpSpPr>
          <a:xfrm>
            <a:off x="4572000" y="2215980"/>
            <a:ext cx="3599932" cy="1676764"/>
            <a:chOff x="4802664" y="2150076"/>
            <a:chExt cx="3030228" cy="1088054"/>
          </a:xfrm>
        </p:grpSpPr>
        <p:sp>
          <p:nvSpPr>
            <p:cNvPr id="111" name="TextBox 30"/>
            <p:cNvSpPr txBox="1">
              <a:spLocks noChangeArrowheads="1"/>
            </p:cNvSpPr>
            <p:nvPr/>
          </p:nvSpPr>
          <p:spPr bwMode="auto">
            <a:xfrm>
              <a:off x="5326970" y="3018442"/>
              <a:ext cx="1472734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[Conventional]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Box 30"/>
            <p:cNvSpPr txBox="1">
              <a:spLocks noChangeArrowheads="1"/>
            </p:cNvSpPr>
            <p:nvPr/>
          </p:nvSpPr>
          <p:spPr bwMode="auto">
            <a:xfrm>
              <a:off x="6502721" y="3011030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[LED]</a:t>
              </a:r>
              <a:endParaRPr lang="en-US" altLang="ko-K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5879221" y="2218704"/>
              <a:ext cx="360000" cy="73033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6741869" y="2522795"/>
              <a:ext cx="360000" cy="4291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직선 연결선 86"/>
            <p:cNvCxnSpPr/>
            <p:nvPr/>
          </p:nvCxnSpPr>
          <p:spPr>
            <a:xfrm flipV="1">
              <a:off x="6260666" y="2220871"/>
              <a:ext cx="1347365" cy="1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V="1">
              <a:off x="5478178" y="2954116"/>
              <a:ext cx="20349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332024" y="2230620"/>
              <a:ext cx="500868" cy="21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32%</a:t>
              </a:r>
              <a:endParaRPr lang="ko-KR" alt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735119" y="2515673"/>
              <a:ext cx="8862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 rot="16200000" flipH="1">
              <a:off x="7225349" y="2354980"/>
              <a:ext cx="249371" cy="0"/>
            </a:xfrm>
            <a:prstGeom prst="line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 flipH="1" flipV="1">
              <a:off x="5067904" y="2552096"/>
              <a:ext cx="804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30"/>
            <p:cNvSpPr txBox="1">
              <a:spLocks noChangeArrowheads="1"/>
            </p:cNvSpPr>
            <p:nvPr/>
          </p:nvSpPr>
          <p:spPr bwMode="auto">
            <a:xfrm>
              <a:off x="4802664" y="2343378"/>
              <a:ext cx="915532" cy="219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cost</a:t>
              </a:r>
              <a:endPara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cost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on installation and maintenance</a:t>
            </a: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128981" y="4709745"/>
          <a:ext cx="4309669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30400"/>
                <a:gridCol w="1288550"/>
                <a:gridCol w="1090719"/>
              </a:tblGrid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Manpower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2.5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2 people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Average time (h)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0.2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 Cost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 for 1 unit***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$20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+mn-ea"/>
                          <a:ea typeface="+mn-ea"/>
                        </a:rPr>
                        <a:t>$8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+mn-ea"/>
                          <a:ea typeface="+mn-ea"/>
                        </a:rPr>
                        <a:t>Cost for 100 units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$2,000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$800</a:t>
                      </a:r>
                      <a:endParaRPr lang="ko-KR" altLang="en-US" sz="12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 bwMode="auto">
          <a:xfrm>
            <a:off x="6182995" y="5288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grpSp>
        <p:nvGrpSpPr>
          <p:cNvPr id="29" name="그룹 61"/>
          <p:cNvGrpSpPr/>
          <p:nvPr/>
        </p:nvGrpSpPr>
        <p:grpSpPr>
          <a:xfrm>
            <a:off x="856776" y="1546067"/>
            <a:ext cx="3538878" cy="2457522"/>
            <a:chOff x="1641361" y="1916832"/>
            <a:chExt cx="6395897" cy="4644871"/>
          </a:xfrm>
        </p:grpSpPr>
        <p:pic>
          <p:nvPicPr>
            <p:cNvPr id="30" name="Picture 15" descr="C:\Documents and Settings\음소은\바탕 화면\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41361" y="1916832"/>
              <a:ext cx="6395897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모서리가 둥근 직사각형 64"/>
            <p:cNvSpPr/>
            <p:nvPr/>
          </p:nvSpPr>
          <p:spPr>
            <a:xfrm>
              <a:off x="1762253" y="5222682"/>
              <a:ext cx="2558953" cy="133902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Conventional</a:t>
              </a:r>
            </a:p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22.8 kg</a:t>
              </a:r>
            </a:p>
            <a:p>
              <a:pPr algn="ctr"/>
              <a:r>
                <a:rPr lang="en-US" altLang="ko-KR" sz="1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460MX-3 model</a:t>
              </a:r>
              <a:endParaRPr lang="ko-KR" altLang="en-US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모서리가 둥근 직사각형 65"/>
            <p:cNvSpPr/>
            <p:nvPr/>
          </p:nvSpPr>
          <p:spPr>
            <a:xfrm>
              <a:off x="5220011" y="5207112"/>
              <a:ext cx="2525536" cy="1354591"/>
            </a:xfrm>
            <a:prstGeom prst="round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3175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LED</a:t>
              </a:r>
            </a:p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12.5 kg</a:t>
              </a:r>
            </a:p>
            <a:p>
              <a:pPr algn="ctr"/>
              <a:r>
                <a:rPr lang="en-US" altLang="ko-KR" sz="12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ME46B model</a:t>
              </a:r>
              <a:endParaRPr lang="ko-KR" altLang="en-US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1703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(1/2)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190624" y="4289483"/>
          <a:ext cx="6762752" cy="20147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8976"/>
                <a:gridCol w="1800225"/>
                <a:gridCol w="1733551"/>
              </a:tblGrid>
              <a:tr h="2309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TV CCFL</a:t>
                      </a:r>
                      <a:r>
                        <a:rPr lang="ko-KR" altLang="en-US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en-US" altLang="ko-KR" sz="12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46”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LFD ME46A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( 1 unit)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(16units 4x4 )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4,640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2,560 </a:t>
                      </a:r>
                      <a:r>
                        <a:rPr lang="en-US" altLang="ko-KR" sz="12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Wh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5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day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(16 hour operation)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Power consumption for 1 year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 MW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MW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3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 cost per 3 years</a:t>
                      </a:r>
                      <a:endParaRPr lang="ko-KR" altLang="en-US" sz="1200" b="1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$ 8,667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$ 4,494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5569891" y="6383745"/>
            <a:ext cx="34960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*Based on Samsung internal data</a:t>
            </a:r>
          </a:p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***Assume manpower cost per 1 hour be $20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1874785" y="1743075"/>
            <a:ext cx="5640439" cy="2373049"/>
            <a:chOff x="213041" y="2039035"/>
            <a:chExt cx="4335514" cy="1747512"/>
          </a:xfrm>
        </p:grpSpPr>
        <p:grpSp>
          <p:nvGrpSpPr>
            <p:cNvPr id="3" name="그룹 28"/>
            <p:cNvGrpSpPr/>
            <p:nvPr/>
          </p:nvGrpSpPr>
          <p:grpSpPr>
            <a:xfrm>
              <a:off x="285639" y="2039035"/>
              <a:ext cx="4047338" cy="1747512"/>
              <a:chOff x="535732" y="2164081"/>
              <a:chExt cx="4047338" cy="1747512"/>
            </a:xfrm>
          </p:grpSpPr>
          <p:grpSp>
            <p:nvGrpSpPr>
              <p:cNvPr id="4" name="그룹 65"/>
              <p:cNvGrpSpPr/>
              <p:nvPr/>
            </p:nvGrpSpPr>
            <p:grpSpPr>
              <a:xfrm>
                <a:off x="535732" y="2164081"/>
                <a:ext cx="4036268" cy="1747512"/>
                <a:chOff x="1259632" y="2060848"/>
                <a:chExt cx="6624736" cy="2610361"/>
              </a:xfrm>
            </p:grpSpPr>
            <p:grpSp>
              <p:nvGrpSpPr>
                <p:cNvPr id="5" name="그룹 30"/>
                <p:cNvGrpSpPr/>
                <p:nvPr/>
              </p:nvGrpSpPr>
              <p:grpSpPr>
                <a:xfrm>
                  <a:off x="1259632" y="2060848"/>
                  <a:ext cx="6570476" cy="2448271"/>
                  <a:chOff x="449796" y="2708920"/>
                  <a:chExt cx="8244408" cy="3135919"/>
                </a:xfrm>
              </p:grpSpPr>
              <p:pic>
                <p:nvPicPr>
                  <p:cNvPr id="17" name="Picture 12" descr="C:\Documents and Settings\음소은\바탕 화면\삼성LFD_20100309\100309\LFD_10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/>
                  <a:srcRect/>
                  <a:stretch>
                    <a:fillRect/>
                  </a:stretch>
                </p:blipFill>
                <p:spPr bwMode="auto">
                  <a:xfrm>
                    <a:off x="449796" y="2924944"/>
                    <a:ext cx="8244408" cy="29198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직사각형 17"/>
                  <p:cNvSpPr/>
                  <p:nvPr/>
                </p:nvSpPr>
                <p:spPr>
                  <a:xfrm>
                    <a:off x="5436096" y="2708920"/>
                    <a:ext cx="3240360" cy="2160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9" name="그림 18" descr="ME46A_FRONT.jpg"/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>
                  <a:xfrm>
                    <a:off x="5436096" y="2924944"/>
                    <a:ext cx="2965622" cy="17281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259632" y="3934796"/>
                  <a:ext cx="2926655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Conventional</a:t>
                  </a:r>
                </a:p>
                <a:p>
                  <a:pPr algn="ctr"/>
                  <a:r>
                    <a:rPr lang="en-US" altLang="ko-KR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290 watts</a:t>
                  </a:r>
                  <a:endParaRPr lang="ko-KR" altLang="en-US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004047" y="3960243"/>
                  <a:ext cx="2880321" cy="7109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LED</a:t>
                  </a:r>
                </a:p>
                <a:p>
                  <a:pPr algn="ctr"/>
                  <a:r>
                    <a:rPr lang="en-US" altLang="ko-KR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160</a:t>
                  </a:r>
                  <a:r>
                    <a:rPr lang="en-US" altLang="ko-KR" i="1" dirty="0" smtClean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watts</a:t>
                  </a:r>
                  <a:endParaRPr lang="ko-KR" altLang="en-US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7" name="Picture 19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0"/>
            <p:cNvPicPr preferRelativeResize="0">
              <a:picLocks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27375" y="2090919"/>
              <a:ext cx="1821180" cy="1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460UXn front panel_Tmax4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13041" y="2089942"/>
              <a:ext cx="1716772" cy="1155509"/>
            </a:xfrm>
            <a:prstGeom prst="rect">
              <a:avLst/>
            </a:prstGeom>
            <a:noFill/>
          </p:spPr>
        </p:pic>
      </p:grpSp>
      <p:sp>
        <p:nvSpPr>
          <p:cNvPr id="35" name="TextBox 30"/>
          <p:cNvSpPr txBox="1">
            <a:spLocks noChangeArrowheads="1"/>
          </p:cNvSpPr>
          <p:nvPr/>
        </p:nvSpPr>
        <p:spPr bwMode="auto">
          <a:xfrm>
            <a:off x="198121" y="8696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Reduce 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half of electricity cost 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t1.gstatic.com/images?q=tbn:ANd9GcQT7ZhkIPqeBy6Rh94Tyb9cc4YjR70KHvzTkyDyfBf8fYHLztScq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8056" y="3805274"/>
            <a:ext cx="1400432" cy="1226928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en-US" altLang="ko-KR" sz="2400" b="1" dirty="0" smtClean="0"/>
              <a:t>Challenges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019140" y="1237876"/>
            <a:ext cx="589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Bring more revenue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Offer Banking Services consulting with a easy explanation.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069941" y="2463114"/>
            <a:ext cx="5893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  <a:cs typeface="Arial" pitchFamily="34" charset="0"/>
              </a:rPr>
              <a:t>Create Differentiation and Loyalty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Leave a message of trust us your heritage and future.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949867" y="5554264"/>
            <a:ext cx="589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Understand customer needs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Really knows their profile as preferences and Services preferred.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 descr="D:\LFD\0.후리세일즈\LFD제안서\사진 자료\Fist%20of%20Money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7018" y="830565"/>
            <a:ext cx="1649047" cy="1153968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3023759" y="3924920"/>
            <a:ext cx="5893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Labor costs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High costs with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Mkt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Material print and Logistics in a country coverage.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http://t3.gstatic.com/images?q=tbn:ANd9GcRirjF5z3RqsysBKZ60_PEIm1UhG6xEg4Pdl7yyOGWiLaSb4x5-M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02723" y="2306595"/>
            <a:ext cx="1696995" cy="1212121"/>
          </a:xfrm>
          <a:prstGeom prst="rect">
            <a:avLst/>
          </a:prstGeom>
          <a:noFill/>
        </p:spPr>
      </p:pic>
      <p:pic>
        <p:nvPicPr>
          <p:cNvPr id="71684" name="Picture 4" descr="http://t3.gstatic.com/images?q=tbn:ANd9GcSnlMH4ur1rMTJJxm-RZgN_Or5-Lb8RmHBqNFkxeSc-6cp1JceWfQ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91048" y="5092015"/>
            <a:ext cx="1302865" cy="13028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38481" y="274638"/>
            <a:ext cx="8230810" cy="1143000"/>
          </a:xfrm>
        </p:spPr>
        <p:txBody>
          <a:bodyPr/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LED (2/2)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265721" y="5177507"/>
          <a:ext cx="5230203" cy="9295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7241"/>
                <a:gridCol w="1516747"/>
                <a:gridCol w="1566215"/>
              </a:tblGrid>
              <a:tr h="1965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Conventional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ko-KR" altLang="en-US" sz="12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Power consumption (</a:t>
                      </a:r>
                      <a:r>
                        <a:rPr lang="en-US" altLang="ko-KR" sz="1200" b="1" baseline="0" dirty="0" err="1" smtClean="0">
                          <a:latin typeface="+mn-ea"/>
                          <a:ea typeface="+mn-ea"/>
                        </a:rPr>
                        <a:t>Wh</a:t>
                      </a:r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7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latin typeface="+mn-ea"/>
                          <a:ea typeface="+mn-ea"/>
                        </a:rPr>
                        <a:t>Heat generation (BTU*)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545.6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4427729" y="6502324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</a:rPr>
              <a:t>* BTU : </a:t>
            </a:r>
            <a:r>
              <a:rPr lang="en-US" sz="1000" dirty="0" smtClean="0">
                <a:solidFill>
                  <a:prstClr val="black"/>
                </a:solidFill>
              </a:rPr>
              <a:t>the amount of energy needed for heat up 1°F for 1 pound of water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7870" y="4666735"/>
            <a:ext cx="8766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MS retail store save about $10k electricity cost per a month after changing to UE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67870" y="4299985"/>
            <a:ext cx="7566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7% more power needed for cooling down 1</a:t>
            </a:r>
            <a:r>
              <a:rPr lang="en-US" dirty="0" smtClean="0">
                <a:solidFill>
                  <a:prstClr val="black"/>
                </a:solidFill>
              </a:rPr>
              <a:t>°C</a:t>
            </a:r>
            <a:endParaRPr lang="en-US" altLang="ko-K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239104" y="907761"/>
            <a:ext cx="866579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Less</a:t>
            </a:r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 air conditioning cost &amp; thermal restriction</a:t>
            </a:r>
          </a:p>
        </p:txBody>
      </p:sp>
      <p:pic>
        <p:nvPicPr>
          <p:cNvPr id="5122" name="Picture 2" descr="D:\LFD\0.후리세일즈\6.회의자료\20120112_EDO교육\사진자료\Corbis-42-183918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2" y="1981798"/>
            <a:ext cx="3019425" cy="2018701"/>
          </a:xfrm>
          <a:prstGeom prst="rect">
            <a:avLst/>
          </a:prstGeom>
          <a:noFill/>
        </p:spPr>
      </p:pic>
      <p:pic>
        <p:nvPicPr>
          <p:cNvPr id="5123" name="Picture 3" descr="D:\LFD\0.후리세일즈\6.회의자료\20120112_EDO교육\사진자료\15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43538" y="1928813"/>
            <a:ext cx="2143125" cy="2143125"/>
          </a:xfrm>
          <a:prstGeom prst="rect">
            <a:avLst/>
          </a:prstGeom>
          <a:noFill/>
        </p:spPr>
      </p:pic>
      <p:sp>
        <p:nvSpPr>
          <p:cNvPr id="38" name="위쪽 화살표 37"/>
          <p:cNvSpPr/>
          <p:nvPr/>
        </p:nvSpPr>
        <p:spPr>
          <a:xfrm rot="5400000">
            <a:off x="4407522" y="2674203"/>
            <a:ext cx="633756" cy="5761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204925" y="274638"/>
            <a:ext cx="8230810" cy="1143000"/>
          </a:xfrm>
        </p:spPr>
        <p:txBody>
          <a:bodyPr>
            <a:normAutofit/>
          </a:bodyPr>
          <a:lstStyle/>
          <a:p>
            <a:r>
              <a:rPr lang="en-US" altLang="ko-K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communication</a:t>
            </a:r>
            <a:endParaRPr lang="ko-KR" alt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 bwMode="auto">
          <a:xfrm>
            <a:off x="214313" y="908050"/>
            <a:ext cx="8929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marL="236538" indent="-236538" defTabSz="814388" eaLnBrk="0" hangingPunct="0">
              <a:lnSpc>
                <a:spcPct val="95000"/>
              </a:lnSpc>
              <a:spcBef>
                <a:spcPct val="50000"/>
              </a:spcBef>
              <a:buClr>
                <a:srgbClr val="1F497D"/>
              </a:buClr>
              <a:buSzPct val="100000"/>
              <a:defRPr/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Wireless connection supported with dongle</a:t>
            </a:r>
          </a:p>
        </p:txBody>
      </p:sp>
      <p:pic>
        <p:nvPicPr>
          <p:cNvPr id="41" name="그림 40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4959" y="4279482"/>
            <a:ext cx="2318781" cy="15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67870" y="1813315"/>
            <a:ext cx="4404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Wireless dongle from Samsung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. Model name : WIS09ABGN</a:t>
            </a:r>
          </a:p>
        </p:txBody>
      </p:sp>
      <p:pic>
        <p:nvPicPr>
          <p:cNvPr id="45" name="Picture 3" descr="D:\디스플레이전략마케팅_업무(from20101215)\Project\2012\MDB\이미지\new\MD_32_BACK_0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812" y="2573668"/>
            <a:ext cx="2651868" cy="1600342"/>
          </a:xfrm>
          <a:prstGeom prst="rect">
            <a:avLst/>
          </a:prstGeom>
          <a:noFill/>
        </p:spPr>
      </p:pic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408338" y="5853207"/>
            <a:ext cx="3675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[USB terminal on the rear side]</a:t>
            </a:r>
            <a:endParaRPr lang="en-US" altLang="ko-KR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30"/>
          <p:cNvSpPr txBox="1">
            <a:spLocks noChangeArrowheads="1"/>
          </p:cNvSpPr>
          <p:nvPr/>
        </p:nvSpPr>
        <p:spPr bwMode="auto">
          <a:xfrm>
            <a:off x="4572000" y="1387147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Biz. Benefit</a:t>
            </a:r>
          </a:p>
        </p:txBody>
      </p: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148280" y="1395773"/>
            <a:ext cx="442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Concept</a:t>
            </a:r>
          </a:p>
        </p:txBody>
      </p:sp>
      <p:grpSp>
        <p:nvGrpSpPr>
          <p:cNvPr id="2" name="그룹 34"/>
          <p:cNvGrpSpPr/>
          <p:nvPr/>
        </p:nvGrpSpPr>
        <p:grpSpPr>
          <a:xfrm>
            <a:off x="4663440" y="1980770"/>
            <a:ext cx="4332279" cy="1905430"/>
            <a:chOff x="4951527" y="2369390"/>
            <a:chExt cx="4044192" cy="1688942"/>
          </a:xfrm>
        </p:grpSpPr>
        <p:pic>
          <p:nvPicPr>
            <p:cNvPr id="1028" name="Picture 4" descr="D:\LFD\0.후리세일즈\6.회의자료\20120112_EDO교육\imagesCA8TF0AM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51527" y="2369390"/>
              <a:ext cx="1846053" cy="1688942"/>
            </a:xfrm>
            <a:prstGeom prst="rect">
              <a:avLst/>
            </a:prstGeom>
            <a:noFill/>
          </p:spPr>
        </p:pic>
        <p:cxnSp>
          <p:nvCxnSpPr>
            <p:cNvPr id="21" name="직선 화살표 연결선 20"/>
            <p:cNvCxnSpPr/>
            <p:nvPr/>
          </p:nvCxnSpPr>
          <p:spPr>
            <a:xfrm rot="10800000">
              <a:off x="6359603" y="2942968"/>
              <a:ext cx="774356" cy="1588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7132449" y="2744526"/>
              <a:ext cx="1863270" cy="845705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Construction work needed in ceiling or wall for wired connection </a:t>
              </a:r>
              <a:endParaRPr lang="en-US" altLang="ko-KR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181863" y="2634674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5716425" y="2671745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5695830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140673" y="3369593"/>
              <a:ext cx="247135" cy="436598"/>
            </a:xfrm>
            <a:prstGeom prst="roundRect">
              <a:avLst>
                <a:gd name="adj" fmla="val 10230"/>
              </a:avLst>
            </a:prstGeom>
            <a:noFill/>
            <a:ln w="127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4684143" y="4353763"/>
          <a:ext cx="4192437" cy="1859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88719"/>
                <a:gridCol w="1329796"/>
                <a:gridCol w="1173922"/>
              </a:tblGrid>
              <a:tr h="2002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Installation</a:t>
                      </a:r>
                      <a:endParaRPr lang="ko-KR" altLang="en-US" sz="1000" b="1" i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Wired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Wireless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LAN cable (10m)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$10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2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Repeater (1 to 1)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 Switch (24port)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$70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AP (300Mb/sec)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6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Construction work </a:t>
                      </a: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line including labor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$200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4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Cost per</a:t>
                      </a:r>
                      <a:r>
                        <a:rPr lang="en-US" altLang="ko-KR" sz="1000" b="1" baseline="0" dirty="0" smtClean="0">
                          <a:latin typeface="+mn-ea"/>
                          <a:ea typeface="+mn-ea"/>
                        </a:rPr>
                        <a:t> 1 unit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$320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$40</a:t>
                      </a:r>
                      <a:endParaRPr lang="ko-KR" altLang="en-US" sz="1000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>
          <a:xfrm>
            <a:off x="4572000" y="5970360"/>
            <a:ext cx="4343400" cy="274320"/>
          </a:xfrm>
          <a:prstGeom prst="roundRect">
            <a:avLst>
              <a:gd name="adj" fmla="val 10230"/>
            </a:avLst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5399418" y="6485560"/>
            <a:ext cx="34960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*Detail cost need to be calculated for each case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572000" y="4040576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80% Less installation cost*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6182995" y="537257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DE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562215" y="54410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7562215" y="185968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UE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6173015" y="182460"/>
            <a:ext cx="1360805" cy="339812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6399" tIns="43200" rIns="86399" bIns="4320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  <a:latin typeface="Tahoma"/>
              </a:rPr>
              <a:t>MD series</a:t>
            </a:r>
            <a:endParaRPr lang="ko-KR" altLang="en-US" kern="0" dirty="0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3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dirty="0" smtClean="0"/>
              <a:t>Benefits</a:t>
            </a:r>
            <a:endParaRPr kumimoji="0" lang="en-US" altLang="ko-KR" sz="2400" b="1" dirty="0" smtClean="0"/>
          </a:p>
        </p:txBody>
      </p:sp>
      <p:sp>
        <p:nvSpPr>
          <p:cNvPr id="15" name="모서리가 둥근 직사각형 35"/>
          <p:cNvSpPr/>
          <p:nvPr/>
        </p:nvSpPr>
        <p:spPr>
          <a:xfrm>
            <a:off x="288757" y="1080764"/>
            <a:ext cx="8624583" cy="432048"/>
          </a:xfrm>
          <a:prstGeom prst="roundRect">
            <a:avLst>
              <a:gd name="adj" fmla="val 27806"/>
            </a:avLst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prstClr val="white"/>
                </a:solidFill>
              </a:rPr>
              <a:t>Bank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8608" y="3404496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Labor costs saved after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to eliminate print billboard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services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8" name="Oval 90" descr="구슬1"/>
          <p:cNvSpPr>
            <a:spLocks noChangeArrowheads="1"/>
          </p:cNvSpPr>
          <p:nvPr/>
        </p:nvSpPr>
        <p:spPr bwMode="auto">
          <a:xfrm>
            <a:off x="400616" y="3686607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57158" y="5106429"/>
            <a:ext cx="428628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Staff training costs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save </a:t>
            </a:r>
          </a:p>
        </p:txBody>
      </p:sp>
      <p:sp>
        <p:nvSpPr>
          <p:cNvPr id="26" name="Oval 90" descr="구슬1"/>
          <p:cNvSpPr>
            <a:spLocks noChangeArrowheads="1"/>
          </p:cNvSpPr>
          <p:nvPr/>
        </p:nvSpPr>
        <p:spPr bwMode="auto">
          <a:xfrm>
            <a:off x="402662" y="5384818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34" name="Oval 90" descr="구슬1"/>
          <p:cNvSpPr>
            <a:spLocks noChangeArrowheads="1"/>
          </p:cNvSpPr>
          <p:nvPr/>
        </p:nvSpPr>
        <p:spPr bwMode="auto">
          <a:xfrm>
            <a:off x="431760" y="1895995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3528" y="1627044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 Improve </a:t>
            </a:r>
            <a:r>
              <a:rPr lang="en-US" altLang="ko-KR" sz="1400" b="1" dirty="0" err="1" smtClean="0">
                <a:cs typeface="Arial" pitchFamily="34" charset="0"/>
              </a:rPr>
              <a:t>knowledgment</a:t>
            </a:r>
            <a:endParaRPr lang="en-US" altLang="ko-KR" sz="1400" b="1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about customers profile.</a:t>
            </a:r>
          </a:p>
        </p:txBody>
      </p:sp>
      <p:pic>
        <p:nvPicPr>
          <p:cNvPr id="2052" name="Picture 4" descr="http://www.engesetre.com.br/GIFs/treinamento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243" y="4992130"/>
            <a:ext cx="1714500" cy="117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t1.gstatic.com/images?q=tbn:ANd9GcTctNoZlwaBVHStJc8_NjD-fRJRy5dAq3KRWQkYpVhBUKKkcyj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90334" y="3447351"/>
            <a:ext cx="1276350" cy="1215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852574" y="1626902"/>
            <a:ext cx="3600450" cy="1428760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Create a unique interior design.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0" name="Oval 90" descr="구슬1"/>
          <p:cNvSpPr>
            <a:spLocks noChangeArrowheads="1"/>
          </p:cNvSpPr>
          <p:nvPr/>
        </p:nvSpPr>
        <p:spPr bwMode="auto">
          <a:xfrm>
            <a:off x="4884826" y="1912654"/>
            <a:ext cx="127000" cy="125412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97" y="1878228"/>
            <a:ext cx="1786869" cy="109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C:\Documents and Settings\User\My Documents\Project\Citibank\Regional Retail Branch\Ubiquity\Photos on Ubiquity\Ubiquity\HONG KONG Mongkok\DSC025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0032" y="2276578"/>
            <a:ext cx="3201947" cy="208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t1.gstatic.com/images?q=tbn:ANd9GcRpt6953krJiUdQ5N2OkbbLznj0Z6Kc_pVS1Ups9IHCFhC1m_735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9103" y="1786452"/>
            <a:ext cx="1771136" cy="133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7" descr="2011-03-23 09.41.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5475" y="4931713"/>
            <a:ext cx="1774147" cy="133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3001" y="3350366"/>
            <a:ext cx="1819250" cy="131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29D43C31-6A79-4BD5-A3B5-BC30CF81CDEA}" type="slidenum">
              <a:rPr lang="en-US" altLang="en-US" smtClean="0"/>
              <a:pPr>
                <a:defRPr/>
              </a:pPr>
              <a:t>4</a:t>
            </a:fld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90" y="250007"/>
            <a:ext cx="594481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dirty="0" smtClean="0"/>
              <a:t>Benefits</a:t>
            </a:r>
            <a:endParaRPr kumimoji="0" lang="en-US" altLang="ko-KR" sz="2400" b="1" dirty="0" smtClean="0"/>
          </a:p>
        </p:txBody>
      </p:sp>
      <p:sp>
        <p:nvSpPr>
          <p:cNvPr id="15" name="모서리가 둥근 직사각형 35"/>
          <p:cNvSpPr/>
          <p:nvPr/>
        </p:nvSpPr>
        <p:spPr>
          <a:xfrm>
            <a:off x="288757" y="1080764"/>
            <a:ext cx="8624583" cy="432048"/>
          </a:xfrm>
          <a:prstGeom prst="roundRect">
            <a:avLst>
              <a:gd name="adj" fmla="val 27806"/>
            </a:avLst>
          </a:prstGeom>
          <a:solidFill>
            <a:schemeClr val="tx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prstClr val="white"/>
                </a:solidFill>
              </a:rPr>
              <a:t>Customers</a:t>
            </a:r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8608" y="3404496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cs typeface="Arial" pitchFamily="34" charset="0"/>
              </a:rPr>
              <a:t>  </a:t>
            </a:r>
            <a:r>
              <a:rPr lang="en-US" altLang="ko-KR" sz="1400" b="1" dirty="0" smtClean="0">
                <a:cs typeface="Arial" pitchFamily="34" charset="0"/>
              </a:rPr>
              <a:t>  Quick services for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simple tasks.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18" name="Oval 90" descr="구슬1"/>
          <p:cNvSpPr>
            <a:spLocks noChangeArrowheads="1"/>
          </p:cNvSpPr>
          <p:nvPr/>
        </p:nvSpPr>
        <p:spPr bwMode="auto">
          <a:xfrm>
            <a:off x="400616" y="3686607"/>
            <a:ext cx="127000" cy="125412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57158" y="5106429"/>
            <a:ext cx="428628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Enjoy the time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waiting</a:t>
            </a:r>
          </a:p>
        </p:txBody>
      </p:sp>
      <p:sp>
        <p:nvSpPr>
          <p:cNvPr id="26" name="Oval 90" descr="구슬1"/>
          <p:cNvSpPr>
            <a:spLocks noChangeArrowheads="1"/>
          </p:cNvSpPr>
          <p:nvPr/>
        </p:nvSpPr>
        <p:spPr bwMode="auto">
          <a:xfrm>
            <a:off x="402662" y="5384818"/>
            <a:ext cx="127000" cy="125412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34" name="Oval 90" descr="구슬1"/>
          <p:cNvSpPr>
            <a:spLocks noChangeArrowheads="1"/>
          </p:cNvSpPr>
          <p:nvPr/>
        </p:nvSpPr>
        <p:spPr bwMode="auto">
          <a:xfrm>
            <a:off x="431760" y="1895995"/>
            <a:ext cx="127000" cy="125412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23528" y="1627044"/>
            <a:ext cx="3600450" cy="660612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 Know better where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invest his money.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852574" y="1626902"/>
            <a:ext cx="3600450" cy="1428760"/>
          </a:xfrm>
          <a:prstGeom prst="roundRect">
            <a:avLst>
              <a:gd name="adj" fmla="val 2444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wrap="none" tIns="162000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    Check Financial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Market </a:t>
            </a:r>
            <a:r>
              <a:rPr lang="en-US" altLang="ko-KR" sz="1400" b="1" dirty="0" err="1" smtClean="0">
                <a:cs typeface="Arial" pitchFamily="34" charset="0"/>
              </a:rPr>
              <a:t>Infos</a:t>
            </a:r>
            <a:r>
              <a:rPr lang="en-US" altLang="ko-KR" sz="1400" b="1" dirty="0" smtClean="0">
                <a:cs typeface="Arial" pitchFamily="34" charset="0"/>
              </a:rPr>
              <a:t>, rates,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cs typeface="Arial" pitchFamily="34" charset="0"/>
              </a:rPr>
              <a:t>etc.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0" name="Oval 90" descr="구슬1"/>
          <p:cNvSpPr>
            <a:spLocks noChangeArrowheads="1"/>
          </p:cNvSpPr>
          <p:nvPr/>
        </p:nvSpPr>
        <p:spPr bwMode="auto">
          <a:xfrm>
            <a:off x="4884826" y="1912654"/>
            <a:ext cx="127000" cy="125412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12700" algn="ctr">
            <a:solidFill>
              <a:srgbClr val="333399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endParaRPr lang="ko-KR" altLang="en-US" sz="1200">
              <a:solidFill>
                <a:prstClr val="black"/>
              </a:solidFill>
              <a:latin typeface="Arial" pitchFamily="34" charset="0"/>
              <a:ea typeface="HY견명조" pitchFamily="18" charset="-127"/>
            </a:endParaRPr>
          </a:p>
        </p:txBody>
      </p:sp>
      <p:pic>
        <p:nvPicPr>
          <p:cNvPr id="28" name="Picture 5" descr="nissan증권1-Hitach Solution과 협업(총4대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8749" y="1804915"/>
            <a:ext cx="1703272" cy="13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2011-03-23 09.46.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0110" y="4390538"/>
            <a:ext cx="2335955" cy="167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Digital Signage Board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2781157" y="6181351"/>
            <a:ext cx="1867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OCBC, Malaysia]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971407" y="3962026"/>
            <a:ext cx="3124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Standard Chartered, </a:t>
            </a:r>
            <a:r>
              <a:rPr lang="en-US" altLang="ko-KR" sz="1200" dirty="0" err="1" smtClean="0"/>
              <a:t>Singapoure</a:t>
            </a:r>
            <a:r>
              <a:rPr lang="en-US" altLang="ko-KR" sz="1200" dirty="0" smtClean="0"/>
              <a:t>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Dynamic Contents to increase products offering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48282" y="6190876"/>
            <a:ext cx="2339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RBC Royal, Canada]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7351" y="1795464"/>
            <a:ext cx="1686480" cy="10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LED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2088" y="3200400"/>
            <a:ext cx="154000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직사각형 38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Slim and light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installation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maintenance cost saving</a:t>
            </a:r>
          </a:p>
        </p:txBody>
      </p:sp>
      <p:grpSp>
        <p:nvGrpSpPr>
          <p:cNvPr id="40" name="그룹 22"/>
          <p:cNvGrpSpPr/>
          <p:nvPr/>
        </p:nvGrpSpPr>
        <p:grpSpPr>
          <a:xfrm>
            <a:off x="7149380" y="4558631"/>
            <a:ext cx="1707297" cy="723899"/>
            <a:chOff x="3455252" y="3429001"/>
            <a:chExt cx="5640439" cy="1857375"/>
          </a:xfrm>
        </p:grpSpPr>
        <p:grpSp>
          <p:nvGrpSpPr>
            <p:cNvPr id="41" name="그룹 28"/>
            <p:cNvGrpSpPr/>
            <p:nvPr/>
          </p:nvGrpSpPr>
          <p:grpSpPr>
            <a:xfrm>
              <a:off x="3549701" y="3429001"/>
              <a:ext cx="5265526" cy="1857375"/>
              <a:chOff x="535732" y="2164081"/>
              <a:chExt cx="4047338" cy="1367770"/>
            </a:xfrm>
          </p:grpSpPr>
          <p:grpSp>
            <p:nvGrpSpPr>
              <p:cNvPr id="44" name="그룹 30"/>
              <p:cNvGrpSpPr/>
              <p:nvPr/>
            </p:nvGrpSpPr>
            <p:grpSpPr>
              <a:xfrm>
                <a:off x="535732" y="2164081"/>
                <a:ext cx="4003209" cy="1367770"/>
                <a:chOff x="449796" y="2708920"/>
                <a:chExt cx="8244408" cy="2616970"/>
              </a:xfrm>
            </p:grpSpPr>
            <p:pic>
              <p:nvPicPr>
                <p:cNvPr id="47" name="Picture 12" descr="C:\Documents and Settings\음소은\바탕 화면\삼성LFD_20100309\100309\LFD_10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49796" y="2924943"/>
                  <a:ext cx="8244408" cy="2400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직사각형 47"/>
                <p:cNvSpPr/>
                <p:nvPr/>
              </p:nvSpPr>
              <p:spPr>
                <a:xfrm>
                  <a:off x="5436096" y="2708920"/>
                  <a:ext cx="3240360" cy="2160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9" name="그림 48" descr="ME46A_FRONT.jpg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5436096" y="2924944"/>
                  <a:ext cx="2965622" cy="1728192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19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10"/>
            <p:cNvPicPr preferRelativeResize="0"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726363" y="3499456"/>
              <a:ext cx="2369328" cy="160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460UXn front panel_Tmax4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455252" y="3498130"/>
              <a:ext cx="2233495" cy="1569133"/>
            </a:xfrm>
            <a:prstGeom prst="rect">
              <a:avLst/>
            </a:prstGeom>
            <a:noFill/>
          </p:spPr>
        </p:pic>
      </p:grpSp>
      <p:sp>
        <p:nvSpPr>
          <p:cNvPr id="51" name="직사각형 50"/>
          <p:cNvSpPr/>
          <p:nvPr/>
        </p:nvSpPr>
        <p:spPr>
          <a:xfrm>
            <a:off x="5200650" y="4566850"/>
            <a:ext cx="2066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operation cost 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200900" y="1985575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MD and ME series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for 16hr</a:t>
            </a: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DE series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for 24hr </a:t>
            </a:r>
          </a:p>
        </p:txBody>
      </p:sp>
      <p:sp>
        <p:nvSpPr>
          <p:cNvPr id="56" name="모서리가 둥근 직사각형 55"/>
          <p:cNvSpPr/>
          <p:nvPr/>
        </p:nvSpPr>
        <p:spPr>
          <a:xfrm>
            <a:off x="5000628" y="1367407"/>
            <a:ext cx="4071966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69" name="Picture 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119371" y="5470498"/>
            <a:ext cx="2000264" cy="4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79491" y="6062515"/>
            <a:ext cx="2064241" cy="42862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</p:pic>
      <p:sp>
        <p:nvSpPr>
          <p:cNvPr id="73" name="직사각형 38"/>
          <p:cNvSpPr/>
          <p:nvPr/>
        </p:nvSpPr>
        <p:spPr>
          <a:xfrm>
            <a:off x="7238172" y="5495823"/>
            <a:ext cx="1905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Content mgmt                   on time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Customized per site</a:t>
            </a:r>
          </a:p>
        </p:txBody>
      </p:sp>
      <p:pic>
        <p:nvPicPr>
          <p:cNvPr id="34" name="Picture 4" descr="C:\Documents and Settings\cc.yap\Desktop\mbb_lrt\Maybank - Rivercity - 0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658808" y="4375959"/>
            <a:ext cx="2275656" cy="167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9850" y="1224219"/>
            <a:ext cx="4031004" cy="267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\\Escofileserver\sales\SIU\common\Project\Citi Bank\Ubiquity\Photos on Ubiquity\Ubiquity\HONG KONG Mongkok\DSC02559.JPG"/>
          <p:cNvPicPr>
            <a:picLocks noChangeAspect="1" noChangeArrowheads="1"/>
          </p:cNvPicPr>
          <p:nvPr/>
        </p:nvPicPr>
        <p:blipFill>
          <a:blip r:embed="rId2" cstate="print"/>
          <a:srcRect l="10771" t="10414" r="23427" b="22605"/>
          <a:stretch>
            <a:fillRect/>
          </a:stretch>
        </p:blipFill>
        <p:spPr bwMode="auto">
          <a:xfrm>
            <a:off x="395416" y="1267939"/>
            <a:ext cx="4267200" cy="2884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8" descr="C:\Documents and Settings\User\My Documents\Project\Citibank\Regional Retail Branch\Citibank Hong Kong Branch\Mong Kok\Pictures\28OCT10\GF\A1 - Marketing Wall 3X3\SDC121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973" y="4651431"/>
            <a:ext cx="2011475" cy="160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Video Wall</a:t>
            </a: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389033"/>
            <a:ext cx="1909811" cy="101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 descr="C:\Documents and Settings\Administrator\My Documents\My Pictures\LFD_100628_feature_main03[1278324786578product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446" y="3213306"/>
            <a:ext cx="2129296" cy="1122720"/>
          </a:xfrm>
          <a:prstGeom prst="rect">
            <a:avLst/>
          </a:prstGeom>
          <a:noFill/>
        </p:spPr>
      </p:pic>
      <p:sp>
        <p:nvSpPr>
          <p:cNvPr id="32" name="모서리가 둥근 직사각형 15"/>
          <p:cNvSpPr/>
          <p:nvPr/>
        </p:nvSpPr>
        <p:spPr>
          <a:xfrm>
            <a:off x="504530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4" name="직사각형 20"/>
          <p:cNvSpPr>
            <a:spLocks noChangeArrowheads="1"/>
          </p:cNvSpPr>
          <p:nvPr/>
        </p:nvSpPr>
        <p:spPr bwMode="auto">
          <a:xfrm>
            <a:off x="5445314" y="1486607"/>
            <a:ext cx="28211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Super Narrow Bezel 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550" y="1925121"/>
            <a:ext cx="1867669" cy="113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18"/>
          <p:cNvSpPr/>
          <p:nvPr/>
        </p:nvSpPr>
        <p:spPr>
          <a:xfrm>
            <a:off x="7167344" y="2086781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46”, 55” UD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B to B : 5.5mm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700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cd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/m2</a:t>
            </a:r>
          </a:p>
        </p:txBody>
      </p:sp>
      <p:cxnSp>
        <p:nvCxnSpPr>
          <p:cNvPr id="37" name="직선 연결선 19"/>
          <p:cNvCxnSpPr/>
          <p:nvPr/>
        </p:nvCxnSpPr>
        <p:spPr>
          <a:xfrm>
            <a:off x="5073653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20"/>
          <p:cNvCxnSpPr/>
          <p:nvPr/>
        </p:nvCxnSpPr>
        <p:spPr>
          <a:xfrm rot="10800000">
            <a:off x="5346938" y="2358254"/>
            <a:ext cx="26802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396016" y="241348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3.7mm(U/L)</a:t>
            </a:r>
          </a:p>
          <a:p>
            <a:r>
              <a:rPr lang="en-US" altLang="ko-KR" sz="1200" b="1" dirty="0" smtClean="0">
                <a:solidFill>
                  <a:schemeClr val="bg1"/>
                </a:solidFill>
              </a:rPr>
              <a:t>1.8mm(R/B)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직사각형 22"/>
          <p:cNvSpPr/>
          <p:nvPr/>
        </p:nvSpPr>
        <p:spPr>
          <a:xfrm>
            <a:off x="7167717" y="3347650"/>
            <a:ext cx="1966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Narrow bezel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More information with seamless</a:t>
            </a:r>
          </a:p>
        </p:txBody>
      </p:sp>
      <p:sp>
        <p:nvSpPr>
          <p:cNvPr id="42" name="직사각형 23"/>
          <p:cNvSpPr/>
          <p:nvPr/>
        </p:nvSpPr>
        <p:spPr>
          <a:xfrm>
            <a:off x="5097701" y="4438218"/>
            <a:ext cx="2114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Convenient calibration tool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adjustable color uniformity</a:t>
            </a:r>
          </a:p>
        </p:txBody>
      </p:sp>
      <p:sp>
        <p:nvSpPr>
          <p:cNvPr id="43" name="직사각형 24"/>
          <p:cNvSpPr/>
          <p:nvPr/>
        </p:nvSpPr>
        <p:spPr>
          <a:xfrm>
            <a:off x="6927276" y="5688831"/>
            <a:ext cx="223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Magicinfo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Professional digital signage software</a:t>
            </a:r>
          </a:p>
        </p:txBody>
      </p:sp>
      <p:pic>
        <p:nvPicPr>
          <p:cNvPr id="44" name="Picture 5" descr="http://lh4.ggpht.com/_hu0xz6gn8lU/TDA_kCPr9hI/AAAAAAAABlA/afIZU4oVcH0/Lodha%20Group%20Design%20Wall.JPG"/>
          <p:cNvPicPr>
            <a:picLocks noChangeAspect="1" noChangeArrowheads="1"/>
          </p:cNvPicPr>
          <p:nvPr/>
        </p:nvPicPr>
        <p:blipFill>
          <a:blip r:embed="rId7" cstate="print"/>
          <a:srcRect l="12313" t="35294" r="13806" b="9558"/>
          <a:stretch>
            <a:fillRect/>
          </a:stretch>
        </p:blipFill>
        <p:spPr bwMode="auto">
          <a:xfrm>
            <a:off x="5107569" y="5567070"/>
            <a:ext cx="1808192" cy="90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Premium sites request a unique design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 l="7928"/>
          <a:stretch>
            <a:fillRect/>
          </a:stretch>
        </p:blipFill>
        <p:spPr bwMode="auto">
          <a:xfrm>
            <a:off x="7040017" y="2551741"/>
            <a:ext cx="1752599" cy="13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/>
          <a:srcRect l="7928"/>
          <a:stretch>
            <a:fillRect/>
          </a:stretch>
        </p:blipFill>
        <p:spPr bwMode="auto">
          <a:xfrm>
            <a:off x="2702011" y="4637819"/>
            <a:ext cx="1861751" cy="159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693" y="4053016"/>
            <a:ext cx="2091281" cy="200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Display Wall Information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Premium sites request a unique design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561968" y="6156184"/>
            <a:ext cx="1978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Citibank, Hong Kong]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45560" y="3423120"/>
            <a:ext cx="4071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[ABSA Bank, South Africa]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328986" y="6164573"/>
            <a:ext cx="2130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200" dirty="0" smtClean="0"/>
              <a:t>RBC Bank, Canada]</a:t>
            </a:r>
            <a:endParaRPr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LED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4662" y="1864278"/>
            <a:ext cx="1727257" cy="10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직사각형 57"/>
          <p:cNvSpPr/>
          <p:nvPr/>
        </p:nvSpPr>
        <p:spPr>
          <a:xfrm>
            <a:off x="7167344" y="1968797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UE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Narrow bezel for simple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2642" y="3242695"/>
            <a:ext cx="1934446" cy="11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직사각형 59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Bezel to Bezel 10.4mm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Exclusive product for shop large screen</a:t>
            </a:r>
          </a:p>
        </p:txBody>
      </p:sp>
      <p:grpSp>
        <p:nvGrpSpPr>
          <p:cNvPr id="61" name="그룹 22"/>
          <p:cNvGrpSpPr/>
          <p:nvPr/>
        </p:nvGrpSpPr>
        <p:grpSpPr>
          <a:xfrm>
            <a:off x="7149380" y="4449574"/>
            <a:ext cx="1707297" cy="723899"/>
            <a:chOff x="3455252" y="3429001"/>
            <a:chExt cx="5640439" cy="1857375"/>
          </a:xfrm>
        </p:grpSpPr>
        <p:grpSp>
          <p:nvGrpSpPr>
            <p:cNvPr id="62" name="그룹 28"/>
            <p:cNvGrpSpPr/>
            <p:nvPr/>
          </p:nvGrpSpPr>
          <p:grpSpPr>
            <a:xfrm>
              <a:off x="3549701" y="3429001"/>
              <a:ext cx="5265526" cy="1857375"/>
              <a:chOff x="535732" y="2164081"/>
              <a:chExt cx="4047338" cy="1367770"/>
            </a:xfrm>
          </p:grpSpPr>
          <p:grpSp>
            <p:nvGrpSpPr>
              <p:cNvPr id="65" name="그룹 30"/>
              <p:cNvGrpSpPr/>
              <p:nvPr/>
            </p:nvGrpSpPr>
            <p:grpSpPr>
              <a:xfrm>
                <a:off x="535732" y="2164081"/>
                <a:ext cx="4003209" cy="1367770"/>
                <a:chOff x="449796" y="2708920"/>
                <a:chExt cx="8244408" cy="2616970"/>
              </a:xfrm>
            </p:grpSpPr>
            <p:pic>
              <p:nvPicPr>
                <p:cNvPr id="68" name="Picture 12" descr="C:\Documents and Settings\음소은\바탕 화면\삼성LFD_20100309\100309\LFD_10.jpg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449796" y="2924943"/>
                  <a:ext cx="8244408" cy="2400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직사각형 68"/>
                <p:cNvSpPr/>
                <p:nvPr/>
              </p:nvSpPr>
              <p:spPr>
                <a:xfrm>
                  <a:off x="5436096" y="2708920"/>
                  <a:ext cx="3240360" cy="2160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70" name="그림 69" descr="ME46A_FRONT.jpg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>
                  <a:off x="5436096" y="2924944"/>
                  <a:ext cx="2965622" cy="1728192"/>
                </a:xfrm>
                <a:prstGeom prst="rect">
                  <a:avLst/>
                </a:prstGeom>
              </p:spPr>
            </p:pic>
          </p:grpSp>
          <p:pic>
            <p:nvPicPr>
              <p:cNvPr id="66" name="Picture 19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003" y="2215048"/>
                <a:ext cx="1613423" cy="103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2" descr="D:\디스플레이전략마케팅_업무(from20101215)\Project\2011\LCM\제품자료\수정\nnb_0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966153" y="2249788"/>
                <a:ext cx="1616917" cy="970150"/>
              </a:xfrm>
              <a:prstGeom prst="rect">
                <a:avLst/>
              </a:prstGeom>
              <a:noFill/>
            </p:spPr>
          </p:pic>
        </p:grpSp>
        <p:pic>
          <p:nvPicPr>
            <p:cNvPr id="63" name="Picture 10"/>
            <p:cNvPicPr preferRelativeResize="0">
              <a:picLocks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726363" y="3499456"/>
              <a:ext cx="2369328" cy="160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8" descr="460UXn front panel_Tmax4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455252" y="3498130"/>
              <a:ext cx="2233495" cy="1569133"/>
            </a:xfrm>
            <a:prstGeom prst="rect">
              <a:avLst/>
            </a:prstGeom>
            <a:noFill/>
          </p:spPr>
        </p:pic>
      </p:grpSp>
      <p:sp>
        <p:nvSpPr>
          <p:cNvPr id="71" name="직사각형 70"/>
          <p:cNvSpPr/>
          <p:nvPr/>
        </p:nvSpPr>
        <p:spPr>
          <a:xfrm>
            <a:off x="5200650" y="4322626"/>
            <a:ext cx="2066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Low power consumption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More Reliability to work until 16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hs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day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06374" y="5382935"/>
            <a:ext cx="154000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직사각형 72"/>
          <p:cNvSpPr/>
          <p:nvPr/>
        </p:nvSpPr>
        <p:spPr>
          <a:xfrm>
            <a:off x="6725611" y="5530185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Slim and light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easy installation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maintenance cost saving</a:t>
            </a: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000628" y="1367407"/>
            <a:ext cx="4071966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166158" y="1296671"/>
            <a:ext cx="2730525" cy="204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53344" y="4053016"/>
            <a:ext cx="197746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C:\Documents and Settings\User\My Documents\Project\Citibank\Regional Retail Branch\Ubiquity\Photos on Ubiquity\Site Photo\Serangoon\IMG_0801.JPG"/>
          <p:cNvPicPr>
            <a:picLocks noChangeAspect="1" noChangeArrowheads="1"/>
          </p:cNvPicPr>
          <p:nvPr/>
        </p:nvPicPr>
        <p:blipFill>
          <a:blip r:embed="rId2" cstate="print"/>
          <a:srcRect t="5185"/>
          <a:stretch>
            <a:fillRect/>
          </a:stretch>
        </p:blipFill>
        <p:spPr bwMode="auto">
          <a:xfrm>
            <a:off x="1053583" y="1269227"/>
            <a:ext cx="2785250" cy="198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Interactive Kiosk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Provide more information with interactive 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3"/>
          <p:cNvSpPr>
            <a:spLocks noChangeArrowheads="1"/>
          </p:cNvSpPr>
          <p:nvPr/>
        </p:nvSpPr>
        <p:spPr bwMode="auto">
          <a:xfrm>
            <a:off x="1274671" y="3219213"/>
            <a:ext cx="212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180975" algn="ctr"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[Citibank, </a:t>
            </a:r>
            <a:r>
              <a:rPr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Singapoure</a:t>
            </a: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 algn="ctr"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Consulting Terminal]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Picture 5" descr="C:\Documents and Settings\User\My Documents\Project\Citibank\Regional Retail Branch\Ubiquity\Photos on Ubiquity\Ubiquity\HONG KONG Mongkok\DSC02653.JPG"/>
          <p:cNvPicPr>
            <a:picLocks noChangeAspect="1" noChangeArrowheads="1"/>
          </p:cNvPicPr>
          <p:nvPr/>
        </p:nvPicPr>
        <p:blipFill>
          <a:blip r:embed="rId3" cstate="print"/>
          <a:srcRect l="5770" r="6581"/>
          <a:stretch>
            <a:fillRect/>
          </a:stretch>
        </p:blipFill>
        <p:spPr bwMode="auto">
          <a:xfrm>
            <a:off x="1062682" y="3946525"/>
            <a:ext cx="2751438" cy="196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직사각형 13"/>
          <p:cNvSpPr>
            <a:spLocks noChangeArrowheads="1"/>
          </p:cNvSpPr>
          <p:nvPr/>
        </p:nvSpPr>
        <p:spPr bwMode="auto">
          <a:xfrm>
            <a:off x="1385881" y="5950059"/>
            <a:ext cx="212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180975" algn="ctr"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[Citibank, </a:t>
            </a:r>
            <a:r>
              <a:rPr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Singapoure</a:t>
            </a:r>
            <a:endParaRPr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66700" indent="-180975" algn="ctr" latinLnBrk="0">
              <a:lnSpc>
                <a:spcPct val="15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Information Terminal]</a:t>
            </a:r>
            <a:endParaRPr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Picture 3" descr="D:\LFD\3.사진\3.LFDcom기능사진\신규\LFD2_sub_feature_04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79076" y="2829825"/>
            <a:ext cx="1726848" cy="1151232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5120" y="1831650"/>
            <a:ext cx="1377944" cy="8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2" name="모서리가 둥근 직사각형 16"/>
          <p:cNvSpPr/>
          <p:nvPr/>
        </p:nvSpPr>
        <p:spPr>
          <a:xfrm>
            <a:off x="4907604" y="1367407"/>
            <a:ext cx="4081493" cy="2594993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6" name="직사각형 20"/>
          <p:cNvSpPr>
            <a:spLocks noChangeArrowheads="1"/>
          </p:cNvSpPr>
          <p:nvPr/>
        </p:nvSpPr>
        <p:spPr bwMode="auto">
          <a:xfrm>
            <a:off x="5509298" y="1368623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Built-in Touch Display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18"/>
          <p:cNvSpPr/>
          <p:nvPr/>
        </p:nvSpPr>
        <p:spPr>
          <a:xfrm>
            <a:off x="6817148" y="1870948"/>
            <a:ext cx="1892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TS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32”,40”,46”,65”70”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Touch ready to use</a:t>
            </a:r>
          </a:p>
        </p:txBody>
      </p:sp>
      <p:sp>
        <p:nvSpPr>
          <p:cNvPr id="28" name="직사각형 19"/>
          <p:cNvSpPr/>
          <p:nvPr/>
        </p:nvSpPr>
        <p:spPr>
          <a:xfrm>
            <a:off x="6761169" y="2904991"/>
            <a:ext cx="2131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Built in touch module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Cost saving without additional device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Slide in PC option </a:t>
            </a:r>
          </a:p>
        </p:txBody>
      </p:sp>
      <p:sp>
        <p:nvSpPr>
          <p:cNvPr id="29" name="모서리가 둥근 직사각형 20"/>
          <p:cNvSpPr/>
          <p:nvPr/>
        </p:nvSpPr>
        <p:spPr>
          <a:xfrm>
            <a:off x="4914272" y="4114800"/>
            <a:ext cx="4081493" cy="236982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0" name="직사각형 20"/>
          <p:cNvSpPr>
            <a:spLocks noChangeArrowheads="1"/>
          </p:cNvSpPr>
          <p:nvPr/>
        </p:nvSpPr>
        <p:spPr bwMode="auto">
          <a:xfrm>
            <a:off x="5593118" y="4248284"/>
            <a:ext cx="2918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Touch overlay accessory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" name="Picture 2" descr="http://www.unicontrol.com.ua/upload/iblock/1e9/triumph%20board%202700%20touch%20overlay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92168" y="4631517"/>
            <a:ext cx="1424196" cy="1064674"/>
          </a:xfrm>
          <a:prstGeom prst="rect">
            <a:avLst/>
          </a:prstGeom>
          <a:noFill/>
        </p:spPr>
      </p:pic>
      <p:graphicFrame>
        <p:nvGraphicFramePr>
          <p:cNvPr id="32" name="표 24"/>
          <p:cNvGraphicFramePr>
            <a:graphicFrameLocks noGrp="1"/>
          </p:cNvGraphicFramePr>
          <p:nvPr/>
        </p:nvGraphicFramePr>
        <p:xfrm>
          <a:off x="6600572" y="4881753"/>
          <a:ext cx="2245104" cy="4572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45104"/>
              </a:tblGrid>
              <a:tr h="43796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/>
                        <a:t>ME series</a:t>
                      </a:r>
                      <a:r>
                        <a:rPr lang="en-US" altLang="ko-KR" sz="1200" b="1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(32”, 40”, 46”, 55”, 65”, 75”)</a:t>
                      </a:r>
                      <a:endParaRPr lang="en-US" altLang="ko-KR" sz="1200" b="0" baseline="0" dirty="0" smtClean="0">
                        <a:latin typeface="+mn-ea"/>
                        <a:ea typeface="+mn-ea"/>
                      </a:endParaRPr>
                    </a:p>
                  </a:txBody>
                  <a:tcPr marL="36000" marR="36000" anchor="ctr"/>
                </a:tc>
              </a:tr>
            </a:tbl>
          </a:graphicData>
        </a:graphic>
      </p:graphicFrame>
      <p:sp>
        <p:nvSpPr>
          <p:cNvPr id="34" name="직사각형 25"/>
          <p:cNvSpPr/>
          <p:nvPr/>
        </p:nvSpPr>
        <p:spPr>
          <a:xfrm>
            <a:off x="5123487" y="5691454"/>
            <a:ext cx="36785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Attachable structure on LED display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6 simultaneous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multipoints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(32” ~ 55”)</a:t>
            </a:r>
          </a:p>
          <a:p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                (*2 simultaneous </a:t>
            </a:r>
            <a:r>
              <a:rPr lang="en-US" altLang="ko-KR" sz="1050" b="1" dirty="0" err="1" smtClean="0">
                <a:latin typeface="맑은 고딕" pitchFamily="50" charset="-127"/>
                <a:ea typeface="맑은 고딕" pitchFamily="50" charset="-127"/>
              </a:rPr>
              <a:t>multipoints</a:t>
            </a:r>
            <a:r>
              <a:rPr lang="en-US" altLang="ko-KR" sz="1050" b="1" dirty="0" smtClean="0">
                <a:latin typeface="맑은 고딕" pitchFamily="50" charset="-127"/>
                <a:ea typeface="맑은 고딕" pitchFamily="50" charset="-127"/>
              </a:rPr>
              <a:t> 65” and 75”)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 b="24469"/>
          <a:stretch>
            <a:fillRect/>
          </a:stretch>
        </p:blipFill>
        <p:spPr bwMode="auto">
          <a:xfrm>
            <a:off x="642552" y="1533407"/>
            <a:ext cx="3895230" cy="2206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89" y="250007"/>
            <a:ext cx="758195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Outdoor Solution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2615" y="866401"/>
            <a:ext cx="846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Use your wall to sponsor all portfolio through various contents 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2175" y="1843129"/>
            <a:ext cx="1744911" cy="103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모서리가 둥근 직사각형 13"/>
          <p:cNvSpPr/>
          <p:nvPr/>
        </p:nvSpPr>
        <p:spPr>
          <a:xfrm>
            <a:off x="5192784" y="1367407"/>
            <a:ext cx="3879809" cy="5226340"/>
          </a:xfrm>
          <a:prstGeom prst="roundRect">
            <a:avLst>
              <a:gd name="adj" fmla="val 427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직사각형 20"/>
          <p:cNvSpPr>
            <a:spLocks noChangeArrowheads="1"/>
          </p:cNvSpPr>
          <p:nvPr/>
        </p:nvSpPr>
        <p:spPr bwMode="auto">
          <a:xfrm>
            <a:off x="5592794" y="1368623"/>
            <a:ext cx="2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ctr" latinLnBrk="0">
              <a:defRPr/>
            </a:pPr>
            <a:r>
              <a:rPr lang="en-US" altLang="ko-KR" sz="1400" b="1" u="sng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Samsung Outdoor Solution</a:t>
            </a:r>
            <a:endParaRPr lang="en-US" altLang="ko-KR" sz="14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167344" y="1968797"/>
            <a:ext cx="176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46” SL series</a:t>
            </a: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Window </a:t>
            </a:r>
            <a:r>
              <a:rPr lang="en-US" altLang="ko-KR" sz="1400" dirty="0" err="1" smtClean="0">
                <a:latin typeface="맑은 고딕" pitchFamily="50" charset="-127"/>
                <a:ea typeface="맑은 고딕" pitchFamily="50" charset="-127"/>
              </a:rPr>
              <a:t>videowall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1500cd/m2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5117897" y="2240270"/>
            <a:ext cx="268027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rot="10800000">
            <a:off x="5405930" y="2240270"/>
            <a:ext cx="268027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55008" y="2295500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</a:rPr>
              <a:t>11mm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1" name="그룹 42"/>
          <p:cNvGrpSpPr/>
          <p:nvPr/>
        </p:nvGrpSpPr>
        <p:grpSpPr>
          <a:xfrm>
            <a:off x="5412240" y="3277998"/>
            <a:ext cx="1374454" cy="975220"/>
            <a:chOff x="7000892" y="2786058"/>
            <a:chExt cx="1658922" cy="1245167"/>
          </a:xfrm>
        </p:grpSpPr>
        <p:pic>
          <p:nvPicPr>
            <p:cNvPr id="22" name="Picture 4" descr="D:\LFD\0.후리세일즈\LFD제안서\사진 자료\samsung_outdoor_display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858148" y="2786058"/>
              <a:ext cx="801666" cy="1245167"/>
            </a:xfrm>
            <a:prstGeom prst="rect">
              <a:avLst/>
            </a:prstGeom>
            <a:noFill/>
          </p:spPr>
        </p:pic>
        <p:pic>
          <p:nvPicPr>
            <p:cNvPr id="23" name="Picture 4" descr="D:\LFD\0.후리세일즈\LFD제안서\사진 자료\samsung_outdoor_display.jpg"/>
            <p:cNvPicPr>
              <a:picLocks noChangeAspect="1" noChangeArrowheads="1"/>
            </p:cNvPicPr>
            <p:nvPr/>
          </p:nvPicPr>
          <p:blipFill>
            <a:blip r:embed="rId5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7000892" y="2786058"/>
              <a:ext cx="1658922" cy="1245167"/>
            </a:xfrm>
            <a:prstGeom prst="rect">
              <a:avLst/>
            </a:prstGeom>
            <a:noFill/>
          </p:spPr>
        </p:pic>
      </p:grpSp>
      <p:sp>
        <p:nvSpPr>
          <p:cNvPr id="24" name="직사각형 23"/>
          <p:cNvSpPr/>
          <p:nvPr/>
        </p:nvSpPr>
        <p:spPr>
          <a:xfrm>
            <a:off x="6791325" y="3347650"/>
            <a:ext cx="234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High brightness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Increase readability even under direct sunlight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0859" y="5444455"/>
            <a:ext cx="1614892" cy="9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직사각형 55"/>
          <p:cNvSpPr/>
          <p:nvPr/>
        </p:nvSpPr>
        <p:spPr>
          <a:xfrm>
            <a:off x="5348418" y="4438218"/>
            <a:ext cx="1950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MID options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Release concern about mounting near to shop window</a:t>
            </a:r>
          </a:p>
        </p:txBody>
      </p:sp>
      <p:pic>
        <p:nvPicPr>
          <p:cNvPr id="57" name="Picture 4" descr="http://www.samsung.com/fi/system/news/content/2008/11/21/11542/news-me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6950" y="4311940"/>
            <a:ext cx="1450939" cy="1174571"/>
          </a:xfrm>
          <a:prstGeom prst="rect">
            <a:avLst/>
          </a:prstGeom>
          <a:noFill/>
        </p:spPr>
      </p:pic>
      <p:sp>
        <p:nvSpPr>
          <p:cNvPr id="58" name="직사각형 57"/>
          <p:cNvSpPr/>
          <p:nvPr/>
        </p:nvSpPr>
        <p:spPr>
          <a:xfrm>
            <a:off x="6912528" y="5622465"/>
            <a:ext cx="223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Sunglasses free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Special treatment on surface of panel</a:t>
            </a:r>
          </a:p>
        </p:txBody>
      </p:sp>
      <p:sp>
        <p:nvSpPr>
          <p:cNvPr id="28" name="직사각형 28"/>
          <p:cNvSpPr/>
          <p:nvPr/>
        </p:nvSpPr>
        <p:spPr>
          <a:xfrm>
            <a:off x="1729945" y="3759428"/>
            <a:ext cx="18617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100" dirty="0" err="1" smtClean="0"/>
              <a:t>Nordea</a:t>
            </a:r>
            <a:r>
              <a:rPr lang="en-US" altLang="ko-KR" sz="1100" dirty="0" smtClean="0"/>
              <a:t> Bank, Denmark]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 descr="C:\Documents and Settings\User\My Documents\Project\Citibank\Regional Retail Branch\Citibank Taiwan Branches\Pictures\Citibank Taipei Chung Hsiao Marketing Wall 2.jpg"/>
          <p:cNvPicPr>
            <a:picLocks noChangeAspect="1" noChangeArrowheads="1"/>
          </p:cNvPicPr>
          <p:nvPr/>
        </p:nvPicPr>
        <p:blipFill>
          <a:blip r:embed="rId8" cstate="print"/>
          <a:srcRect t="15750" b="7751"/>
          <a:stretch>
            <a:fillRect/>
          </a:stretch>
        </p:blipFill>
        <p:spPr bwMode="auto">
          <a:xfrm>
            <a:off x="749644" y="4176586"/>
            <a:ext cx="3921210" cy="216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직사각형 28"/>
          <p:cNvSpPr/>
          <p:nvPr/>
        </p:nvSpPr>
        <p:spPr>
          <a:xfrm>
            <a:off x="1717588" y="6341990"/>
            <a:ext cx="18617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sz="1100" dirty="0" smtClean="0"/>
              <a:t>Citibank, Taiwan]</a:t>
            </a:r>
            <a:endParaRPr lang="en-US" altLang="ko-KR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lications of Competitor Strategies in Mobile Telecom - Final Report">
  <a:themeElements>
    <a:clrScheme name="Chris Li Custom 2">
      <a:dk1>
        <a:srgbClr val="000000"/>
      </a:dk1>
      <a:lt1>
        <a:srgbClr val="FFFFFF"/>
      </a:lt1>
      <a:dk2>
        <a:srgbClr val="1D3A6A"/>
      </a:dk2>
      <a:lt2>
        <a:srgbClr val="3F7BA6"/>
      </a:lt2>
      <a:accent1>
        <a:srgbClr val="E1DFCB"/>
      </a:accent1>
      <a:accent2>
        <a:srgbClr val="E4E4E4"/>
      </a:accent2>
      <a:accent3>
        <a:srgbClr val="BEA887"/>
      </a:accent3>
      <a:accent4>
        <a:srgbClr val="9A7479"/>
      </a:accent4>
      <a:accent5>
        <a:srgbClr val="9C3D2B"/>
      </a:accent5>
      <a:accent6>
        <a:srgbClr val="46722C"/>
      </a:accent6>
      <a:hlink>
        <a:srgbClr val="E19D4B"/>
      </a:hlink>
      <a:folHlink>
        <a:srgbClr val="703BE5"/>
      </a:folHlink>
    </a:clrScheme>
    <a:fontScheme name="Implications of Competitor Strategies in Mobile Telecom - Final Re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defTabSz="914400" eaLnBrk="1" latinLnBrk="0" hangingPunct="1">
          <a:lnSpc>
            <a:spcPct val="100000"/>
          </a:lnSpc>
          <a:buClrTx/>
          <a:buSzTx/>
          <a:buFontTx/>
          <a:buNone/>
          <a:tabLst/>
          <a:defRPr kumimoji="0" sz="1200" b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marL="115888" indent="-115888" latinLnBrk="0">
          <a:buFont typeface="Arial" pitchFamily="34" charset="0"/>
          <a:buChar char="•"/>
          <a:defRPr kumimoji="0" sz="1100" dirty="0" smtClean="0"/>
        </a:defPPr>
      </a:lstStyle>
    </a:txDef>
  </a:objectDefaults>
  <a:extraClrSchemeLst>
    <a:extraClrScheme>
      <a:clrScheme name="Implications of Competitor Strategies in Mobile Telecom - Final Repo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8">
        <a:dk1>
          <a:srgbClr val="000000"/>
        </a:dk1>
        <a:lt1>
          <a:srgbClr val="FFFFFF"/>
        </a:lt1>
        <a:dk2>
          <a:srgbClr val="199B9B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FF6B07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9">
        <a:dk1>
          <a:srgbClr val="000000"/>
        </a:dk1>
        <a:lt1>
          <a:srgbClr val="FFFFFF"/>
        </a:lt1>
        <a:dk2>
          <a:srgbClr val="33CCCC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0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lications of Competitor Strategies in Mobile Telecom - Final Report 11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703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1503</Words>
  <Application>Microsoft Office PowerPoint</Application>
  <PresentationFormat>On-screen Show (4:3)</PresentationFormat>
  <Paragraphs>376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Implications of Competitor Strategies in Mobile Telecom - Final Report</vt:lpstr>
      <vt:lpstr>Samsung LFD solution proposal Banks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Embedded media player (1/2)</vt:lpstr>
      <vt:lpstr>Embedded media player (2/2)</vt:lpstr>
      <vt:lpstr>Local controlling</vt:lpstr>
      <vt:lpstr>Slim depth</vt:lpstr>
      <vt:lpstr>Light weight</vt:lpstr>
      <vt:lpstr>Eco-friendly LED (1/2)</vt:lpstr>
      <vt:lpstr>Eco-friendly LED (2/2)</vt:lpstr>
      <vt:lpstr>Wireless communication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choijaeil</dc:creator>
  <cp:lastModifiedBy>adriant</cp:lastModifiedBy>
  <cp:revision>120</cp:revision>
  <dcterms:created xsi:type="dcterms:W3CDTF">2012-05-16T06:03:28Z</dcterms:created>
  <dcterms:modified xsi:type="dcterms:W3CDTF">2012-07-27T08:01:54Z</dcterms:modified>
</cp:coreProperties>
</file>